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9"/>
  </p:notesMasterIdLst>
  <p:sldIdLst>
    <p:sldId id="256" r:id="rId2"/>
    <p:sldId id="310" r:id="rId3"/>
    <p:sldId id="312" r:id="rId4"/>
    <p:sldId id="257" r:id="rId5"/>
    <p:sldId id="308" r:id="rId6"/>
    <p:sldId id="309" r:id="rId7"/>
    <p:sldId id="260" r:id="rId8"/>
    <p:sldId id="261" r:id="rId9"/>
    <p:sldId id="263" r:id="rId10"/>
    <p:sldId id="264" r:id="rId11"/>
    <p:sldId id="265" r:id="rId12"/>
    <p:sldId id="266" r:id="rId13"/>
    <p:sldId id="267" r:id="rId14"/>
    <p:sldId id="273" r:id="rId15"/>
    <p:sldId id="272" r:id="rId16"/>
    <p:sldId id="271" r:id="rId17"/>
    <p:sldId id="270" r:id="rId18"/>
    <p:sldId id="268" r:id="rId19"/>
    <p:sldId id="278" r:id="rId20"/>
    <p:sldId id="277" r:id="rId21"/>
    <p:sldId id="276" r:id="rId22"/>
    <p:sldId id="281" r:id="rId23"/>
    <p:sldId id="284" r:id="rId24"/>
    <p:sldId id="279" r:id="rId25"/>
    <p:sldId id="269" r:id="rId26"/>
    <p:sldId id="285" r:id="rId27"/>
    <p:sldId id="294" r:id="rId28"/>
    <p:sldId id="293" r:id="rId29"/>
    <p:sldId id="292" r:id="rId30"/>
    <p:sldId id="291" r:id="rId31"/>
    <p:sldId id="290" r:id="rId32"/>
    <p:sldId id="289" r:id="rId33"/>
    <p:sldId id="288" r:id="rId34"/>
    <p:sldId id="295" r:id="rId35"/>
    <p:sldId id="287" r:id="rId36"/>
    <p:sldId id="286" r:id="rId37"/>
    <p:sldId id="297" r:id="rId38"/>
    <p:sldId id="304" r:id="rId39"/>
    <p:sldId id="305" r:id="rId40"/>
    <p:sldId id="303" r:id="rId41"/>
    <p:sldId id="306" r:id="rId42"/>
    <p:sldId id="302" r:id="rId43"/>
    <p:sldId id="307" r:id="rId44"/>
    <p:sldId id="301" r:id="rId45"/>
    <p:sldId id="300" r:id="rId46"/>
    <p:sldId id="299" r:id="rId47"/>
    <p:sldId id="298" r:id="rId48"/>
  </p:sldIdLst>
  <p:sldSz cx="9144000" cy="6858000" type="screen4x3"/>
  <p:notesSz cx="6797675"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66FF99"/>
    <a:srgbClr val="00CC99"/>
    <a:srgbClr val="00FF99"/>
    <a:srgbClr val="00CC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8947" autoAdjust="0"/>
  </p:normalViewPr>
  <p:slideViewPr>
    <p:cSldViewPr>
      <p:cViewPr varScale="1">
        <p:scale>
          <a:sx n="53" d="100"/>
          <a:sy n="53" d="100"/>
        </p:scale>
        <p:origin x="-1782" y="-90"/>
      </p:cViewPr>
      <p:guideLst>
        <p:guide orient="horz" pos="2160"/>
        <p:guide pos="2880"/>
      </p:guideLst>
    </p:cSldViewPr>
  </p:slideViewPr>
  <p:notesTextViewPr>
    <p:cViewPr>
      <p:scale>
        <a:sx n="1" d="1"/>
        <a:sy n="1" d="1"/>
      </p:scale>
      <p:origin x="0" y="0"/>
    </p:cViewPr>
  </p:notesTextViewPr>
  <p:notesViewPr>
    <p:cSldViewPr>
      <p:cViewPr varScale="1">
        <p:scale>
          <a:sx n="74" d="100"/>
          <a:sy n="74" d="100"/>
        </p:scale>
        <p:origin x="-2172" y="-108"/>
      </p:cViewPr>
      <p:guideLst>
        <p:guide orient="horz" pos="3109"/>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3DEF9022-D560-420B-A3A8-43E76E54AD1A}" type="datetimeFigureOut">
              <a:rPr lang="de-DE" smtClean="0"/>
              <a:pPr/>
              <a:t>12.09.2013</a:t>
            </a:fld>
            <a:endParaRPr lang="de-DE"/>
          </a:p>
        </p:txBody>
      </p:sp>
      <p:sp>
        <p:nvSpPr>
          <p:cNvPr id="4" name="Folienbildplatzhalt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7C5F869B-A2E2-4803-B583-FF5427A120EE}" type="slidenum">
              <a:rPr lang="de-DE" smtClean="0"/>
              <a:pPr/>
              <a:t>‹Nr.›</a:t>
            </a:fld>
            <a:endParaRPr lang="de-DE"/>
          </a:p>
        </p:txBody>
      </p:sp>
    </p:spTree>
    <p:extLst>
      <p:ext uri="{BB962C8B-B14F-4D97-AF65-F5344CB8AC3E}">
        <p14:creationId xmlns:p14="http://schemas.microsoft.com/office/powerpoint/2010/main" xmlns="" val="3002750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a:t>
            </a:fld>
            <a:endParaRPr lang="de-DE"/>
          </a:p>
        </p:txBody>
      </p:sp>
    </p:spTree>
    <p:extLst>
      <p:ext uri="{BB962C8B-B14F-4D97-AF65-F5344CB8AC3E}">
        <p14:creationId xmlns:p14="http://schemas.microsoft.com/office/powerpoint/2010/main" xmlns="" val="3068885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15</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16</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17</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18</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19</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AT" dirty="0" smtClean="0"/>
              <a:t>Stressreaktion gleich alt wie die Menschheit. Altes Programm – andere Umwelteinflüsse als vor 5000 oder auch nur 100 Jahren.</a:t>
            </a:r>
          </a:p>
          <a:p>
            <a:pPr eaLnBrk="1" hangingPunct="1"/>
            <a:r>
              <a:rPr lang="de-AT" dirty="0" smtClean="0"/>
              <a:t>Evolution nicht so schnell wie Fortschritt.</a:t>
            </a:r>
          </a:p>
          <a:p>
            <a:pPr eaLnBrk="1" hangingPunct="1"/>
            <a:endParaRPr lang="de-AT" dirty="0" smtClean="0"/>
          </a:p>
          <a:p>
            <a:pPr eaLnBrk="1" hangingPunct="1"/>
            <a:r>
              <a:rPr lang="de-AT" dirty="0" smtClean="0"/>
              <a:t>Funktionen des Stress sind nur auf 2 Handlungsmöglichkeiten ausgerichtet: Kampf oder Flucht</a:t>
            </a:r>
          </a:p>
          <a:p>
            <a:pPr eaLnBrk="1" hangingPunct="1"/>
            <a:endParaRPr lang="de-AT" dirty="0" smtClean="0"/>
          </a:p>
          <a:p>
            <a:pPr eaLnBrk="1" hangingPunct="1">
              <a:buFontTx/>
              <a:buChar char="•"/>
            </a:pPr>
            <a:r>
              <a:rPr lang="de-AT" dirty="0" smtClean="0"/>
              <a:t>Gehirn: </a:t>
            </a:r>
          </a:p>
          <a:p>
            <a:pPr eaLnBrk="1" hangingPunct="1"/>
            <a:r>
              <a:rPr lang="de-AT" dirty="0" smtClean="0"/>
              <a:t>   schnelle Entscheidungen treffen (Angriff, Blocken, Ausweichen, nach links oder rechts laufen,….)</a:t>
            </a:r>
          </a:p>
          <a:p>
            <a:pPr eaLnBrk="1" hangingPunct="1">
              <a:buFontTx/>
              <a:buChar char="•"/>
            </a:pPr>
            <a:r>
              <a:rPr lang="de-AT" dirty="0" smtClean="0"/>
              <a:t>Reduzierter Speichelfluss, trockener Mund: </a:t>
            </a:r>
          </a:p>
          <a:p>
            <a:pPr eaLnBrk="1" hangingPunct="1"/>
            <a:r>
              <a:rPr lang="de-AT" dirty="0" smtClean="0"/>
              <a:t>   Einstellung der Verdauungstätigkeit, Verwendung des Wassers für wichtige Bereiche (Nerven, Bandscheiben)</a:t>
            </a:r>
          </a:p>
          <a:p>
            <a:pPr eaLnBrk="1" hangingPunct="1">
              <a:buFontTx/>
              <a:buChar char="•"/>
            </a:pPr>
            <a:r>
              <a:rPr lang="de-AT" dirty="0" smtClean="0"/>
              <a:t>Bronchien, Atmung:</a:t>
            </a:r>
          </a:p>
          <a:p>
            <a:pPr eaLnBrk="1" hangingPunct="1"/>
            <a:r>
              <a:rPr lang="de-AT" dirty="0" smtClean="0"/>
              <a:t>   Muskeln optimal mit Sauerstoff versorgen, höhere Aufnahme Sauerstoff</a:t>
            </a:r>
          </a:p>
          <a:p>
            <a:pPr eaLnBrk="1" hangingPunct="1">
              <a:buFontTx/>
              <a:buChar char="•"/>
            </a:pPr>
            <a:r>
              <a:rPr lang="de-AT" dirty="0" smtClean="0"/>
              <a:t>Muskeln, Reflexe:</a:t>
            </a:r>
          </a:p>
          <a:p>
            <a:pPr eaLnBrk="1" hangingPunct="1"/>
            <a:r>
              <a:rPr lang="de-AT" dirty="0" smtClean="0"/>
              <a:t>   Aktivierung aller Kraftreserven, Kampf – Flucht</a:t>
            </a:r>
          </a:p>
          <a:p>
            <a:pPr eaLnBrk="1" hangingPunct="1">
              <a:buFontTx/>
              <a:buChar char="•"/>
            </a:pPr>
            <a:r>
              <a:rPr lang="de-AT" dirty="0" smtClean="0"/>
              <a:t>Blutdruck, Herzschlag:</a:t>
            </a:r>
          </a:p>
          <a:p>
            <a:pPr eaLnBrk="1" hangingPunct="1"/>
            <a:r>
              <a:rPr lang="de-AT" dirty="0" smtClean="0"/>
              <a:t>   Hormone ziehen </a:t>
            </a:r>
            <a:r>
              <a:rPr lang="de-AT" dirty="0" err="1" smtClean="0"/>
              <a:t>Blutgefässe</a:t>
            </a:r>
            <a:r>
              <a:rPr lang="de-AT" dirty="0" smtClean="0"/>
              <a:t> zusammen, Blut wird gerinnungsfähiger, schwerer zum pumpen, </a:t>
            </a:r>
          </a:p>
          <a:p>
            <a:pPr eaLnBrk="1" hangingPunct="1"/>
            <a:r>
              <a:rPr lang="de-AT" dirty="0" smtClean="0"/>
              <a:t>   schnellere Versorgung mit Sauerstoff und Nährstoffen</a:t>
            </a:r>
          </a:p>
          <a:p>
            <a:pPr eaLnBrk="1" hangingPunct="1">
              <a:buFontTx/>
              <a:buChar char="•"/>
            </a:pPr>
            <a:r>
              <a:rPr lang="de-AT" dirty="0" smtClean="0"/>
              <a:t>Schwitzen:</a:t>
            </a:r>
          </a:p>
          <a:p>
            <a:pPr eaLnBrk="1" hangingPunct="1"/>
            <a:r>
              <a:rPr lang="de-AT" dirty="0" smtClean="0"/>
              <a:t>   Kühlung des Körpers, nasser Körper schwerer zum festhalten</a:t>
            </a:r>
          </a:p>
          <a:p>
            <a:pPr eaLnBrk="1" hangingPunct="1">
              <a:buFontTx/>
              <a:buChar char="•"/>
            </a:pPr>
            <a:r>
              <a:rPr lang="de-AT" dirty="0" smtClean="0"/>
              <a:t>Energiebereitstellung:</a:t>
            </a:r>
          </a:p>
          <a:p>
            <a:pPr eaLnBrk="1" hangingPunct="1"/>
            <a:r>
              <a:rPr lang="de-AT" dirty="0" smtClean="0"/>
              <a:t>   Zucker für Hirn, Nährstoffe für Muskeln, erhöhter Zuckerspiegel im Blut</a:t>
            </a:r>
          </a:p>
          <a:p>
            <a:pPr eaLnBrk="1" hangingPunct="1">
              <a:buFontTx/>
              <a:buChar char="•"/>
            </a:pPr>
            <a:r>
              <a:rPr lang="de-AT" dirty="0" smtClean="0"/>
              <a:t>Verdauung, Energiespeicherung:</a:t>
            </a:r>
          </a:p>
          <a:p>
            <a:pPr eaLnBrk="1" hangingPunct="1"/>
            <a:r>
              <a:rPr lang="de-AT" dirty="0" smtClean="0"/>
              <a:t>   keine Verdauung, Nährstoffe im Darm sofort an Muskeln</a:t>
            </a:r>
          </a:p>
          <a:p>
            <a:pPr eaLnBrk="1" hangingPunct="1">
              <a:buFontTx/>
              <a:buChar char="•"/>
            </a:pPr>
            <a:r>
              <a:rPr lang="de-AT" dirty="0" smtClean="0"/>
              <a:t>Kalte Hände und Füße</a:t>
            </a:r>
          </a:p>
          <a:p>
            <a:pPr eaLnBrk="1" hangingPunct="1"/>
            <a:r>
              <a:rPr lang="de-AT" dirty="0" smtClean="0"/>
              <a:t>   Versorgung der wichtigen und geschützten Bereich (Organe Brustkorb, Hirn)</a:t>
            </a:r>
          </a:p>
          <a:p>
            <a:pPr eaLnBrk="1" hangingPunct="1"/>
            <a:r>
              <a:rPr lang="de-AT" dirty="0" smtClean="0"/>
              <a:t>   Verletzungsgefahr bei Armen und Beinen an größten, Blutgefäße verengen sich</a:t>
            </a:r>
          </a:p>
          <a:p>
            <a:pPr eaLnBrk="1" hangingPunct="1">
              <a:buFontTx/>
              <a:buChar char="•"/>
            </a:pPr>
            <a:r>
              <a:rPr lang="de-AT" dirty="0" smtClean="0"/>
              <a:t>erhöhte Gerinnung Blut</a:t>
            </a:r>
          </a:p>
          <a:p>
            <a:pPr eaLnBrk="1" hangingPunct="1"/>
            <a:r>
              <a:rPr lang="de-AT" dirty="0" smtClean="0"/>
              <a:t>   bei Verletzungen weniger Blutverlust, länger leistungsfähig</a:t>
            </a:r>
          </a:p>
          <a:p>
            <a:pPr eaLnBrk="1" hangingPunct="1">
              <a:buFontTx/>
              <a:buChar char="•"/>
            </a:pPr>
            <a:r>
              <a:rPr lang="de-AT" dirty="0" err="1" smtClean="0"/>
              <a:t>Libidohemmung</a:t>
            </a:r>
            <a:endParaRPr lang="de-AT" dirty="0" smtClean="0"/>
          </a:p>
          <a:p>
            <a:pPr eaLnBrk="1" hangingPunct="1"/>
            <a:r>
              <a:rPr lang="de-AT" dirty="0" smtClean="0"/>
              <a:t>   Stark verringerte Produktion von Sexualhormonen (Flucht-Kampf)</a:t>
            </a:r>
          </a:p>
          <a:p>
            <a:pPr eaLnBrk="1" hangingPunct="1">
              <a:buFontTx/>
              <a:buChar char="•"/>
            </a:pPr>
            <a:r>
              <a:rPr lang="de-AT" dirty="0" smtClean="0"/>
              <a:t>Im kurzfristigen Stress – erhöhte Schmerztoleranz und Immunkompetenz</a:t>
            </a:r>
          </a:p>
          <a:p>
            <a:pPr eaLnBrk="1" hangingPunct="1"/>
            <a:r>
              <a:rPr lang="de-AT" dirty="0" smtClean="0"/>
              <a:t>   Schmerz beeinträchtigt bei Kampf oder Flucht, Immunkompetenz schützt bei Verletzungen</a:t>
            </a:r>
          </a:p>
          <a:p>
            <a:pPr eaLnBrk="1" hangingPunct="1">
              <a:buFontTx/>
              <a:buChar char="•"/>
            </a:pPr>
            <a:r>
              <a:rPr lang="de-AT" dirty="0" smtClean="0"/>
              <a:t>Bei langfristigen Stress – verringerte </a:t>
            </a:r>
            <a:r>
              <a:rPr lang="de-AT" dirty="0" err="1" smtClean="0"/>
              <a:t>Schmtol</a:t>
            </a:r>
            <a:r>
              <a:rPr lang="de-AT" dirty="0" smtClean="0"/>
              <a:t> und </a:t>
            </a:r>
            <a:r>
              <a:rPr lang="de-AT" dirty="0" err="1" smtClean="0"/>
              <a:t>Immkomp</a:t>
            </a:r>
            <a:endParaRPr lang="de-AT" dirty="0" smtClean="0"/>
          </a:p>
          <a:p>
            <a:pPr eaLnBrk="1" hangingPunct="1"/>
            <a:r>
              <a:rPr lang="de-AT" dirty="0" smtClean="0"/>
              <a:t>   Kreuzschmerzen, Kopfschmerzen, Verspannungen, etc.</a:t>
            </a:r>
          </a:p>
          <a:p>
            <a:pPr eaLnBrk="1" hangingPunct="1"/>
            <a:r>
              <a:rPr lang="de-AT" dirty="0" smtClean="0"/>
              <a:t>   anfällig für Infekte auch Infarkte</a:t>
            </a:r>
          </a:p>
          <a:p>
            <a:pPr eaLnBrk="1" hangingPunct="1">
              <a:buFontTx/>
              <a:buChar char="•"/>
            </a:pPr>
            <a:endParaRPr lang="de-AT" dirty="0" smtClean="0"/>
          </a:p>
          <a:p>
            <a:pPr eaLnBrk="1" hangingPunct="1">
              <a:buFontTx/>
              <a:buChar char="•"/>
            </a:pPr>
            <a:endParaRPr lang="de-AT" dirty="0" smtClean="0"/>
          </a:p>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20</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21</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buFontTx/>
              <a:buChar char="•"/>
            </a:pPr>
            <a:r>
              <a:rPr lang="de-AT" dirty="0" smtClean="0"/>
              <a:t>Stammhirn:</a:t>
            </a:r>
          </a:p>
          <a:p>
            <a:pPr eaLnBrk="1" hangingPunct="1"/>
            <a:r>
              <a:rPr lang="de-AT" dirty="0" smtClean="0"/>
              <a:t>   unbewusste Körperfunktionen (Puls, Körpertemperatur, Verdauung, …)</a:t>
            </a:r>
          </a:p>
          <a:p>
            <a:pPr eaLnBrk="1" hangingPunct="1"/>
            <a:endParaRPr lang="de-AT" dirty="0" smtClean="0"/>
          </a:p>
          <a:p>
            <a:pPr eaLnBrk="1" hangingPunct="1">
              <a:buFontTx/>
              <a:buChar char="•"/>
            </a:pPr>
            <a:r>
              <a:rPr lang="de-AT" dirty="0" smtClean="0"/>
              <a:t>Kleinhirn</a:t>
            </a:r>
          </a:p>
          <a:p>
            <a:pPr eaLnBrk="1" hangingPunct="1"/>
            <a:r>
              <a:rPr lang="de-AT" dirty="0" smtClean="0"/>
              <a:t>   automatisierte Verhaltensweisen (gehen, Auto fahren, …)</a:t>
            </a:r>
          </a:p>
          <a:p>
            <a:pPr eaLnBrk="1" hangingPunct="1"/>
            <a:r>
              <a:rPr lang="de-AT" dirty="0" smtClean="0"/>
              <a:t>   auch unter großem Stress abrufbar</a:t>
            </a:r>
          </a:p>
          <a:p>
            <a:pPr eaLnBrk="1" hangingPunct="1"/>
            <a:r>
              <a:rPr lang="de-AT" dirty="0" smtClean="0"/>
              <a:t>   „vererbte Verhaltensweisen“ Kampf – Flucht</a:t>
            </a:r>
          </a:p>
          <a:p>
            <a:pPr eaLnBrk="1" hangingPunct="1"/>
            <a:endParaRPr lang="de-AT" dirty="0" smtClean="0"/>
          </a:p>
          <a:p>
            <a:pPr eaLnBrk="1" hangingPunct="1">
              <a:buFontTx/>
              <a:buChar char="•"/>
            </a:pPr>
            <a:r>
              <a:rPr lang="de-AT" dirty="0" smtClean="0"/>
              <a:t> Limbische </a:t>
            </a:r>
            <a:r>
              <a:rPr lang="de-AT" dirty="0" smtClean="0"/>
              <a:t>System zuständig </a:t>
            </a:r>
            <a:r>
              <a:rPr lang="de-AT" dirty="0" smtClean="0"/>
              <a:t>für </a:t>
            </a:r>
            <a:r>
              <a:rPr lang="de-AT" dirty="0" smtClean="0"/>
              <a:t>Emotionen</a:t>
            </a:r>
            <a:endParaRPr lang="de-AT" dirty="0" smtClean="0"/>
          </a:p>
          <a:p>
            <a:pPr eaLnBrk="1" hangingPunct="1"/>
            <a:r>
              <a:rPr lang="de-AT" dirty="0" smtClean="0"/>
              <a:t>    </a:t>
            </a:r>
          </a:p>
          <a:p>
            <a:pPr eaLnBrk="1" hangingPunct="1">
              <a:buFontTx/>
              <a:buChar char="•"/>
            </a:pPr>
            <a:r>
              <a:rPr lang="de-AT" dirty="0" smtClean="0"/>
              <a:t> Großhirn</a:t>
            </a:r>
          </a:p>
          <a:p>
            <a:pPr eaLnBrk="1" hangingPunct="1"/>
            <a:r>
              <a:rPr lang="de-AT" dirty="0" smtClean="0"/>
              <a:t>    logische Funktionen (rechnen, schreiben, planen)</a:t>
            </a:r>
          </a:p>
          <a:p>
            <a:pPr eaLnBrk="1" hangingPunct="1"/>
            <a:r>
              <a:rPr lang="de-AT" dirty="0" smtClean="0"/>
              <a:t>    Erinnerungen, Erfahrungen, Gelerntes</a:t>
            </a:r>
          </a:p>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22</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endParaRPr lang="de-AT" dirty="0" smtClean="0"/>
          </a:p>
        </p:txBody>
      </p:sp>
      <p:sp>
        <p:nvSpPr>
          <p:cNvPr id="4" name="Foliennummernplatzhalter 3"/>
          <p:cNvSpPr>
            <a:spLocks noGrp="1"/>
          </p:cNvSpPr>
          <p:nvPr>
            <p:ph type="sldNum" sz="quarter" idx="10"/>
          </p:nvPr>
        </p:nvSpPr>
        <p:spPr/>
        <p:txBody>
          <a:bodyPr/>
          <a:lstStyle/>
          <a:p>
            <a:fld id="{7C5F869B-A2E2-4803-B583-FF5427A120EE}" type="slidenum">
              <a:rPr lang="de-DE" smtClean="0"/>
              <a:pPr/>
              <a:t>23</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24</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Der Vortrag</a:t>
            </a:r>
            <a:r>
              <a:rPr lang="de-AT" baseline="0" dirty="0" smtClean="0"/>
              <a:t> soll mehrere Bereiche ansprechen</a:t>
            </a:r>
          </a:p>
          <a:p>
            <a:endParaRPr lang="de-AT" baseline="0" dirty="0" smtClean="0"/>
          </a:p>
          <a:p>
            <a:r>
              <a:rPr lang="de-AT" baseline="0" dirty="0" smtClean="0"/>
              <a:t>In erster Linie geht es natürlich um Informationen über die Möglichkeit einer Hilfestellung für beteiligte Bergretter nach einem schwierigen Einsatz durch einen sogenannten Peer.</a:t>
            </a:r>
          </a:p>
          <a:p>
            <a:r>
              <a:rPr lang="de-AT" baseline="0" dirty="0" smtClean="0"/>
              <a:t>Diese Info sollen aber auch dem EL der Ortsstelle helfen vorweg seine Mannschaft gut aufzustellen.</a:t>
            </a:r>
          </a:p>
          <a:p>
            <a:r>
              <a:rPr lang="de-AT" baseline="0" dirty="0" smtClean="0"/>
              <a:t>Er dient aber auch einem Erkenntnisprozess über sich selbst z. B. einer sensitiven, ehrlichen Selbsteinschätzung und diese </a:t>
            </a:r>
            <a:r>
              <a:rPr lang="de-AT" baseline="0" dirty="0" err="1" smtClean="0"/>
              <a:t>evt</a:t>
            </a:r>
            <a:r>
              <a:rPr lang="de-AT" baseline="0" dirty="0" smtClean="0"/>
              <a:t>. auch zu hinterfragen um nicht leichtfertig in schwer belastende Zustände zu kommen.</a:t>
            </a:r>
            <a:endParaRPr lang="de-AT"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4</a:t>
            </a:fld>
            <a:endParaRPr lang="de-DE"/>
          </a:p>
        </p:txBody>
      </p:sp>
    </p:spTree>
    <p:extLst>
      <p:ext uri="{BB962C8B-B14F-4D97-AF65-F5344CB8AC3E}">
        <p14:creationId xmlns:p14="http://schemas.microsoft.com/office/powerpoint/2010/main" xmlns="" val="10367613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AT" dirty="0" smtClean="0"/>
              <a:t>Eustress: positiver Stress</a:t>
            </a:r>
          </a:p>
          <a:p>
            <a:pPr eaLnBrk="1" hangingPunct="1"/>
            <a:r>
              <a:rPr lang="de-AT" dirty="0" err="1" smtClean="0"/>
              <a:t>Distress</a:t>
            </a:r>
            <a:r>
              <a:rPr lang="de-AT" dirty="0" smtClean="0"/>
              <a:t>: negativer Stress</a:t>
            </a:r>
          </a:p>
          <a:p>
            <a:pPr eaLnBrk="1" hangingPunct="1"/>
            <a:r>
              <a:rPr lang="de-AT" dirty="0" smtClean="0"/>
              <a:t>Hypostress: Unterforderung</a:t>
            </a:r>
          </a:p>
          <a:p>
            <a:pPr eaLnBrk="1" hangingPunct="1"/>
            <a:r>
              <a:rPr lang="de-AT" dirty="0" smtClean="0"/>
              <a:t>Hyperstress: Überforderung</a:t>
            </a:r>
          </a:p>
          <a:p>
            <a:pPr eaLnBrk="1" hangingPunct="1"/>
            <a:endParaRPr lang="de-AT" dirty="0" smtClean="0"/>
          </a:p>
          <a:p>
            <a:pPr eaLnBrk="1" hangingPunct="1"/>
            <a:r>
              <a:rPr lang="de-AT" dirty="0" smtClean="0"/>
              <a:t>Normaler „Alltagsstress“ hat heutzutage für die meisten Menschen ein enormes Ausmaß angenommen.</a:t>
            </a:r>
          </a:p>
          <a:p>
            <a:pPr eaLnBrk="1" hangingPunct="1"/>
            <a:endParaRPr lang="de-AT" dirty="0" smtClean="0"/>
          </a:p>
          <a:p>
            <a:pPr eaLnBrk="1" hangingPunct="1"/>
            <a:r>
              <a:rPr lang="de-AT" dirty="0" smtClean="0"/>
              <a:t>Kumulativer Stress: Stressoren häufen sich und werden dadurch intensiver erlebt: oft werden dann Kleinigkeiten als großes Problem empfunden; denn normalerweise bewirkt nicht ein Problem allein Stress, sondern mit zunehmendem Stress (Zunahme an Stressoren) verändert sich die wahrgenommene Intensität und die Bewertung des Stressors</a:t>
            </a:r>
          </a:p>
          <a:p>
            <a:pPr eaLnBrk="1" hangingPunct="1"/>
            <a:endParaRPr lang="de-AT" dirty="0" smtClean="0"/>
          </a:p>
          <a:p>
            <a:pPr eaLnBrk="1" hangingPunct="1"/>
            <a:r>
              <a:rPr lang="de-AT" dirty="0" smtClean="0"/>
              <a:t>Bei traumatischem und chronischem Stress ist die Zeitachse zu beachten! Hohe Stressintensität über einen längeren Zeitraum</a:t>
            </a:r>
          </a:p>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25</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AT" dirty="0" smtClean="0"/>
              <a:t>Unvorhersehbare Situationen: </a:t>
            </a:r>
            <a:r>
              <a:rPr lang="de-AT" dirty="0" err="1" smtClean="0"/>
              <a:t>zB</a:t>
            </a:r>
            <a:r>
              <a:rPr lang="de-AT" dirty="0" smtClean="0"/>
              <a:t> in einen</a:t>
            </a:r>
            <a:r>
              <a:rPr lang="de-AT" baseline="0" dirty="0" smtClean="0"/>
              <a:t> Einsatz</a:t>
            </a:r>
            <a:r>
              <a:rPr lang="de-AT" dirty="0" smtClean="0"/>
              <a:t> gehen und nicht wissen, was einen dort erwartet; plötzliche Bedrohung oder Eskalation (Wetterumsturz, andere Umstände)</a:t>
            </a:r>
          </a:p>
          <a:p>
            <a:pPr eaLnBrk="1" hangingPunct="1"/>
            <a:endParaRPr lang="de-AT" dirty="0" smtClean="0"/>
          </a:p>
          <a:p>
            <a:pPr eaLnBrk="1" hangingPunct="1"/>
            <a:r>
              <a:rPr lang="de-AT" dirty="0" smtClean="0"/>
              <a:t>Mehrdeutigkeit: die</a:t>
            </a:r>
            <a:r>
              <a:rPr lang="de-AT" baseline="0" dirty="0" smtClean="0"/>
              <a:t> Gefährdete Person macht etwas unerwartet mit dem man nicht rechnet bzw. vorerst ein „falsches“ Bild vermittelt.</a:t>
            </a:r>
          </a:p>
          <a:p>
            <a:pPr eaLnBrk="1" hangingPunct="1"/>
            <a:endParaRPr lang="de-AT" dirty="0" smtClean="0"/>
          </a:p>
          <a:p>
            <a:pPr eaLnBrk="1" hangingPunct="1"/>
            <a:r>
              <a:rPr lang="de-AT" dirty="0" smtClean="0"/>
              <a:t>Unkontrollierbarkeit: man muss zusehen, wie eine Situation außer Kontrolle gerät, ohne eingreifen zu können (Berg </a:t>
            </a:r>
            <a:r>
              <a:rPr lang="de-AT" dirty="0" err="1" smtClean="0"/>
              <a:t>Isel</a:t>
            </a:r>
            <a:r>
              <a:rPr lang="de-AT" dirty="0" smtClean="0"/>
              <a:t> – Masse passiert Engstelle, eine Jugendliche bückt sich um sich die Schuhe zuzubinden – nachrückende Menge schiebt nach und die Katastrophe nimmt ihren Lauf) ... </a:t>
            </a:r>
            <a:r>
              <a:rPr lang="de-AT" dirty="0" smtClean="0">
                <a:sym typeface="Wingdings" pitchFamily="2" charset="2"/>
              </a:rPr>
              <a:t> Folge ist Hilflosigkeit</a:t>
            </a:r>
            <a:endParaRPr lang="de-AT" dirty="0" smtClean="0"/>
          </a:p>
          <a:p>
            <a:endParaRPr lang="de-DE" dirty="0" smtClean="0"/>
          </a:p>
          <a:p>
            <a:r>
              <a:rPr lang="de-DE" dirty="0" smtClean="0"/>
              <a:t>Annahme von negativen Konsequenzen: Im Einsatz passiert etwas,</a:t>
            </a:r>
            <a:r>
              <a:rPr lang="de-DE" baseline="0" dirty="0" smtClean="0"/>
              <a:t> wofür man glaubt, zur Verantwortung gezogen zu werden. Die Annahme reicht aus.</a:t>
            </a:r>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26</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AT" dirty="0" smtClean="0"/>
              <a:t>Körper wird durch Hormonausschüttung eigentlich auf eine Kampf-Flucht-Reaktion vorbereitet – daher Mobilisierung von Energien, Erhöhung der Konzentrationsleistung etc. – in der Situation; hält nicht ewig an und ist auch abhängig vom Ausmaß des Stresses</a:t>
            </a:r>
          </a:p>
          <a:p>
            <a:pPr eaLnBrk="1" hangingPunct="1"/>
            <a:endParaRPr lang="de-AT" dirty="0" smtClean="0"/>
          </a:p>
          <a:p>
            <a:pPr eaLnBrk="1" hangingPunct="1"/>
            <a:r>
              <a:rPr lang="de-AT" dirty="0" smtClean="0"/>
              <a:t>In einer massiven Stresssituation funktionieren nur gut eingelernte, automatisierte Handlungsabläufe</a:t>
            </a:r>
          </a:p>
          <a:p>
            <a:pPr eaLnBrk="1" hangingPunct="1"/>
            <a:r>
              <a:rPr lang="de-AT" u="sng" dirty="0" smtClean="0"/>
              <a:t>Was (in „Friedenszeiten“) nicht gut gelernt und trainiert wurde ist bei extremen Stress auch nicht abrufbar</a:t>
            </a:r>
          </a:p>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27</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28</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buFontTx/>
              <a:buNone/>
            </a:pPr>
            <a:endParaRPr lang="de-AT" dirty="0" smtClean="0"/>
          </a:p>
          <a:p>
            <a:pPr eaLnBrk="1" hangingPunct="1">
              <a:buFontTx/>
              <a:buChar char="•"/>
            </a:pPr>
            <a:endParaRPr lang="de-AT" dirty="0" smtClean="0"/>
          </a:p>
          <a:p>
            <a:pPr eaLnBrk="1" hangingPunct="1">
              <a:buFontTx/>
              <a:buChar char="•"/>
            </a:pPr>
            <a:r>
              <a:rPr lang="de-AT" dirty="0" smtClean="0"/>
              <a:t>„Tunnelblick“, verändere akustische Wahrnehmung (Schuss klingt wie Detonation oder wird gar nicht gehört),  auch Gerüche oder andere Sinneseindrücke können „verzerrt“ wahrgenommen werden</a:t>
            </a:r>
          </a:p>
          <a:p>
            <a:pPr eaLnBrk="1" hangingPunct="1">
              <a:buFontTx/>
              <a:buChar char="•"/>
            </a:pPr>
            <a:r>
              <a:rPr lang="de-AT" dirty="0" err="1" smtClean="0"/>
              <a:t>Derealisation</a:t>
            </a:r>
            <a:r>
              <a:rPr lang="de-AT" dirty="0" smtClean="0"/>
              <a:t>: man hat das Gefühl, das Geschehen läuft wie in einem Film ab; unwirklich</a:t>
            </a:r>
          </a:p>
          <a:p>
            <a:pPr eaLnBrk="1" hangingPunct="1">
              <a:buFontTx/>
              <a:buChar char="•"/>
            </a:pPr>
            <a:endParaRPr lang="de-AT" dirty="0" smtClean="0"/>
          </a:p>
          <a:p>
            <a:pPr eaLnBrk="1" hangingPunct="1">
              <a:buFontTx/>
              <a:buChar char="•"/>
            </a:pPr>
            <a:r>
              <a:rPr lang="de-AT" dirty="0" smtClean="0"/>
              <a:t>Depersonalisation (trifft eher auf Opfer zu): sich selbst in der bedrohlichen Situation von oben sehen – bei Folter und schwerer oder wiederholter Vergewaltigung beobachtet, entspricht Schutzmechanismus, kann sich verselbständigen und pathologisch werden; bei Unfall („von oben zusehen, wie man beatmet wird“ – vgl. Nahtoderlebnisse = Dissoziation)</a:t>
            </a:r>
          </a:p>
          <a:p>
            <a:pPr eaLnBrk="1" hangingPunct="1">
              <a:buFontTx/>
              <a:buChar char="•"/>
            </a:pPr>
            <a:r>
              <a:rPr lang="de-AT" dirty="0" smtClean="0"/>
              <a:t>Emotionale Taubheit: man erlebt eine schlimme Situation (Tote, Verletzte), empfindet aber nichts dabei, ist emotional taub und leer – wird von den Betroffenen oft mit Schrecken an sich selbst wahrgenommen</a:t>
            </a:r>
          </a:p>
          <a:p>
            <a:pPr eaLnBrk="1" hangingPunct="1">
              <a:buFontTx/>
              <a:buChar char="•"/>
            </a:pPr>
            <a:r>
              <a:rPr lang="de-AT" dirty="0" smtClean="0"/>
              <a:t>Dissoziative Amnesie (Dissoziationen = Abspaltungen: bei extremen Stress kann es passieren, dass aufgrund der Überflutung mit Stresshormone gewisse Teile der Situation nicht abgespeichert werden – können daher auch nicht erinnert werden, Gedächtnislücken – wenn nicht abgespeichert, können sie auch mit Hypnose nicht „hervorgeholt“ werden; auch bei traumatisierten Zeugen!</a:t>
            </a:r>
          </a:p>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29</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30</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31</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AT" dirty="0" smtClean="0"/>
              <a:t>Vermeidung äußert sich oft in Rückzug und im nicht über das Erlebte reden wollen = Reaktion, auch Rückzug von Kollegen, Familie, Freunden; </a:t>
            </a:r>
          </a:p>
          <a:p>
            <a:pPr eaLnBrk="1" hangingPunct="1"/>
            <a:endParaRPr lang="de-AT" dirty="0" smtClean="0"/>
          </a:p>
          <a:p>
            <a:pPr eaLnBrk="1" hangingPunct="1"/>
            <a:r>
              <a:rPr lang="de-AT" dirty="0" smtClean="0"/>
              <a:t>diese Reaktionen treten in der einen oder anderen Form bei den meisten Menschen nach einem belastenden Ereignis auf und sind eine gewisse Zeit lang normal (akute Belastungsreaktion); bessert sich meist nach einigen Tagen wieder; kann aber auch verzögert auftreten oder länger andauern, insbesondere, wenn Vorbelastungen da sind</a:t>
            </a:r>
          </a:p>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32</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33</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34</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z.B. Kinder und Jugendliche sind betroffen: Unser Weltbild sagt uns, dass nur ältere Menschen sterben – Kinder u. </a:t>
            </a:r>
            <a:r>
              <a:rPr lang="de-DE" dirty="0" err="1" smtClean="0"/>
              <a:t>Jugendl</a:t>
            </a:r>
            <a:r>
              <a:rPr lang="de-DE" dirty="0" smtClean="0"/>
              <a:t>. nicht…..</a:t>
            </a:r>
          </a:p>
          <a:p>
            <a:endParaRPr lang="de-DE" dirty="0" smtClean="0"/>
          </a:p>
          <a:p>
            <a:r>
              <a:rPr lang="de-DE" dirty="0" smtClean="0"/>
              <a:t>stark eingeschränkte Handlungsfähigkeit: man will etwas tun, will helfen und kann nicht, </a:t>
            </a:r>
            <a:r>
              <a:rPr lang="de-DE" dirty="0" err="1" smtClean="0"/>
              <a:t>zB</a:t>
            </a:r>
            <a:r>
              <a:rPr lang="de-DE" dirty="0" smtClean="0"/>
              <a:t> verletzte</a:t>
            </a:r>
            <a:r>
              <a:rPr lang="de-DE" baseline="0" dirty="0" smtClean="0"/>
              <a:t> Person hängt in aussichtsloser Situation und man kann nichts tun…</a:t>
            </a:r>
            <a:endParaRPr lang="de-DE" dirty="0" smtClean="0"/>
          </a:p>
          <a:p>
            <a:endParaRPr lang="de-DE" dirty="0" smtClean="0"/>
          </a:p>
          <a:p>
            <a:r>
              <a:rPr lang="de-DE" dirty="0" smtClean="0"/>
              <a:t>aber auch Situationen, die körperlich anstrengend und belastend sind; wichtig sind auch immer die </a:t>
            </a:r>
            <a:r>
              <a:rPr lang="de-DE" dirty="0" err="1" smtClean="0"/>
              <a:t>Umfeldbedingungen</a:t>
            </a:r>
            <a:r>
              <a:rPr lang="de-DE" dirty="0" smtClean="0"/>
              <a:t> (Konflikte, nicht funktionierende Ausrüstung, Mangel an Anerkennung ...) und Vorbelastungen der einzelnen </a:t>
            </a:r>
            <a:r>
              <a:rPr lang="de-DE" dirty="0" err="1" smtClean="0"/>
              <a:t>KollegInnen</a:t>
            </a:r>
            <a:endParaRPr lang="de-DE" dirty="0" smtClean="0"/>
          </a:p>
          <a:p>
            <a:endParaRPr lang="de-DE" dirty="0" smtClean="0"/>
          </a:p>
          <a:p>
            <a:endParaRPr lang="de-DE" dirty="0" smtClean="0"/>
          </a:p>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7</a:t>
            </a:fld>
            <a:endParaRPr lang="de-DE"/>
          </a:p>
        </p:txBody>
      </p:sp>
    </p:spTree>
    <p:extLst>
      <p:ext uri="{BB962C8B-B14F-4D97-AF65-F5344CB8AC3E}">
        <p14:creationId xmlns:p14="http://schemas.microsoft.com/office/powerpoint/2010/main" xmlns="" val="3606065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Wir sind fühlende Wesen</a:t>
            </a:r>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35</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dirty="0" smtClean="0"/>
              <a:t>Jeder Mensch besitzt gewisse Grundannahmen – haben auch Schutzfunktion, um den Alltag bewältigen zu können; man setzt sich ins Auto ohne daran zu denken, dass man damit tödlich verunglücken könnte, geht</a:t>
            </a:r>
            <a:r>
              <a:rPr lang="de-AT" baseline="0" dirty="0" smtClean="0"/>
              <a:t> in einen Einsatz – obwohl man weiß, dass man großer Gefährdung ausgesetzt ist</a:t>
            </a:r>
            <a:r>
              <a:rPr lang="de-AT" dirty="0" smtClean="0"/>
              <a:t>, vertraut im Großen und Ganzen seinen Mitmenschen etc. </a:t>
            </a:r>
          </a:p>
          <a:p>
            <a:pPr marL="0" marR="0" indent="0" algn="l" defTabSz="914400" rtl="0" eaLnBrk="1" fontAlgn="auto" latinLnBrk="0" hangingPunct="1">
              <a:lnSpc>
                <a:spcPct val="100000"/>
              </a:lnSpc>
              <a:spcBef>
                <a:spcPts val="0"/>
              </a:spcBef>
              <a:spcAft>
                <a:spcPts val="0"/>
              </a:spcAft>
              <a:buClrTx/>
              <a:buSzTx/>
              <a:buFontTx/>
              <a:buNone/>
              <a:tabLst/>
              <a:defRPr/>
            </a:pPr>
            <a:r>
              <a:rPr lang="de-AT" dirty="0" smtClean="0"/>
              <a:t> Diese Grundannahmen</a:t>
            </a:r>
            <a:r>
              <a:rPr lang="de-AT" baseline="0" dirty="0" smtClean="0"/>
              <a:t> </a:t>
            </a:r>
            <a:r>
              <a:rPr lang="de-AT" dirty="0" smtClean="0"/>
              <a:t>werden durch belastende Ereignisse massiv erschüttert und es wird im Rahmen der Bewältigung notwendig, neue Grundannahmen aufzubauen („ich bin in der Lage, schwierige Situationen zu bewältigen und es gibt Situationen, in denen ich an meine Grenzen stoße“)</a:t>
            </a:r>
          </a:p>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36</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37</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Jeder</a:t>
            </a:r>
            <a:r>
              <a:rPr lang="de-DE" baseline="0" dirty="0" smtClean="0"/>
              <a:t> Mensch hat „sein individuelles“ Selbst-, Berufs- und Tätigkeitsbild, Weltbild</a:t>
            </a:r>
          </a:p>
          <a:p>
            <a:r>
              <a:rPr lang="de-DE" baseline="0" dirty="0" smtClean="0"/>
              <a:t>In Wahrheit ist alles eine Illusion – weil es anders ist . </a:t>
            </a:r>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38</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AT" dirty="0" smtClean="0"/>
              <a:t>Rationalisieren: „kopflastige“ Erklärungen; auch </a:t>
            </a:r>
            <a:r>
              <a:rPr lang="de-AT" dirty="0" err="1" smtClean="0"/>
              <a:t>Schuldigensuche</a:t>
            </a:r>
            <a:r>
              <a:rPr lang="de-AT" dirty="0" smtClean="0"/>
              <a:t>: wenn X das nicht gemacht hätte, wäre das nicht passiert – gibt Kontrolle zurück, ohne die wir nicht leben können; im </a:t>
            </a:r>
            <a:r>
              <a:rPr lang="de-AT" dirty="0" err="1" smtClean="0"/>
              <a:t>extremfall</a:t>
            </a:r>
            <a:r>
              <a:rPr lang="de-AT" dirty="0" smtClean="0"/>
              <a:t> auch Selbstbeschuldigung (=besser, als keine Erklärung zu haben)</a:t>
            </a:r>
          </a:p>
          <a:p>
            <a:pPr eaLnBrk="1" hangingPunct="1"/>
            <a:endParaRPr lang="de-AT" dirty="0" smtClean="0"/>
          </a:p>
          <a:p>
            <a:pPr eaLnBrk="1" hangingPunct="1"/>
            <a:r>
              <a:rPr lang="de-AT" dirty="0" smtClean="0"/>
              <a:t>aber auch Sprache, Berufsjargon – hilft, zu emotionalen Erlebnissen Distanz zu schaffen</a:t>
            </a:r>
          </a:p>
          <a:p>
            <a:pPr eaLnBrk="1" hangingPunct="1"/>
            <a:endParaRPr lang="de-AT" dirty="0" smtClean="0"/>
          </a:p>
          <a:p>
            <a:pPr eaLnBrk="1" hangingPunct="1"/>
            <a:r>
              <a:rPr lang="de-AT" dirty="0" smtClean="0"/>
              <a:t>auch schwarzer Humor ist wesentlich – insbesondere bei Einsatzkräften – auch um Distanz zu halten und für die </a:t>
            </a:r>
          </a:p>
          <a:p>
            <a:pPr eaLnBrk="1" hangingPunct="1"/>
            <a:r>
              <a:rPr lang="de-AT" dirty="0" smtClean="0"/>
              <a:t>eigene Psychohygiene – man sollte nur auf die Situation und das Umfeld Acht geben</a:t>
            </a:r>
          </a:p>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39</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AutoNum type="arabicParenR"/>
            </a:pPr>
            <a:r>
              <a:rPr lang="de-DE" baseline="0" dirty="0" smtClean="0"/>
              <a:t>Kinder u. Jugendliche sterben „normal“ nicht – wenn überhaupt sterben nur alte Menschen</a:t>
            </a:r>
          </a:p>
          <a:p>
            <a:pPr marL="228600" indent="-228600">
              <a:buAutoNum type="arabicParenR"/>
            </a:pPr>
            <a:r>
              <a:rPr lang="de-DE" baseline="0" dirty="0" smtClean="0"/>
              <a:t>Verletzung, Tod …eines Kollegen, Bekannten – emotionale Betroffenheit</a:t>
            </a:r>
          </a:p>
          <a:p>
            <a:pPr marL="228600" indent="-228600">
              <a:buAutoNum type="arabicParenR"/>
            </a:pPr>
            <a:r>
              <a:rPr lang="de-DE" baseline="0" dirty="0" smtClean="0"/>
              <a:t>Biographische Bezüge: man hat selbst Kinder/Jugendliche im gleichen Alter und stellt automatisch Bezüge her</a:t>
            </a:r>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40</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41</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42</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43</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44</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9</a:t>
            </a:fld>
            <a:endParaRPr lang="de-DE"/>
          </a:p>
        </p:txBody>
      </p:sp>
    </p:spTree>
    <p:extLst>
      <p:ext uri="{BB962C8B-B14F-4D97-AF65-F5344CB8AC3E}">
        <p14:creationId xmlns:p14="http://schemas.microsoft.com/office/powerpoint/2010/main" xmlns="" val="2236126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45</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46</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47</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10</a:t>
            </a:fld>
            <a:endParaRPr lang="de-DE"/>
          </a:p>
        </p:txBody>
      </p:sp>
    </p:spTree>
    <p:extLst>
      <p:ext uri="{BB962C8B-B14F-4D97-AF65-F5344CB8AC3E}">
        <p14:creationId xmlns:p14="http://schemas.microsoft.com/office/powerpoint/2010/main" xmlns="" val="1359017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11</a:t>
            </a:fld>
            <a:endParaRPr lang="de-DE"/>
          </a:p>
        </p:txBody>
      </p:sp>
    </p:spTree>
    <p:extLst>
      <p:ext uri="{BB962C8B-B14F-4D97-AF65-F5344CB8AC3E}">
        <p14:creationId xmlns:p14="http://schemas.microsoft.com/office/powerpoint/2010/main" xmlns="" val="3182634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12</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13</a:t>
            </a:fld>
            <a:endParaRPr lang="de-DE"/>
          </a:p>
        </p:txBody>
      </p:sp>
    </p:spTree>
    <p:extLst>
      <p:ext uri="{BB962C8B-B14F-4D97-AF65-F5344CB8AC3E}">
        <p14:creationId xmlns:p14="http://schemas.microsoft.com/office/powerpoint/2010/main" xmlns="" val="3843816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C5F869B-A2E2-4803-B583-FF5427A120EE}" type="slidenum">
              <a:rPr lang="de-DE" smtClean="0"/>
              <a:pPr/>
              <a:t>14</a:t>
            </a:fld>
            <a:endParaRPr lang="de-DE"/>
          </a:p>
        </p:txBody>
      </p:sp>
    </p:spTree>
    <p:extLst>
      <p:ext uri="{BB962C8B-B14F-4D97-AF65-F5344CB8AC3E}">
        <p14:creationId xmlns:p14="http://schemas.microsoft.com/office/powerpoint/2010/main" xmlns="" val="3843816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30" name="Date Placeholder 29"/>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19" name="Footer Placeholder 18"/>
          <p:cNvSpPr>
            <a:spLocks noGrp="1"/>
          </p:cNvSpPr>
          <p:nvPr>
            <p:ph type="ftr" sz="quarter" idx="11"/>
          </p:nvPr>
        </p:nvSpPr>
        <p:spPr/>
        <p:txBody>
          <a:bodyPr/>
          <a:lstStyle/>
          <a:p>
            <a:endParaRPr lang="de-DE"/>
          </a:p>
        </p:txBody>
      </p:sp>
      <p:sp>
        <p:nvSpPr>
          <p:cNvPr id="27" name="Slide Number Placeholder 26"/>
          <p:cNvSpPr>
            <a:spLocks noGrp="1"/>
          </p:cNvSpPr>
          <p:nvPr>
            <p:ph type="sldNum" sz="quarter" idx="12"/>
          </p:nvPr>
        </p:nvSpPr>
        <p:spPr/>
        <p:txBody>
          <a:bodyPr/>
          <a:lstStyle/>
          <a:p>
            <a:fld id="{FBC314F0-8EE1-4D0C-86AE-6FF735A8276C}"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de-DE" smtClean="0"/>
              <a:t>Titelmasterformat durch Klicken bearbeiten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e Placeholder 3"/>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BC314F0-8EE1-4D0C-86AE-6FF735A8276C}"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de-DE" smtClean="0"/>
              <a:t>Titelmasterformat durch Klicken bearbeiten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e Placeholder 3"/>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BC314F0-8EE1-4D0C-86AE-6FF735A8276C}"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de-DE" smtClean="0"/>
              <a:t>Titelmasterformat durch Klicken bearbeiten</a:t>
            </a:r>
            <a:endParaRPr kumimoji="0" lang="en-US"/>
          </a:p>
        </p:txBody>
      </p:sp>
      <p:sp>
        <p:nvSpPr>
          <p:cNvPr id="3" name="Content Placehold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e Placeholder 3"/>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BC314F0-8EE1-4D0C-86AE-6FF735A8276C}"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e Placeholder 3"/>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BC314F0-8EE1-4D0C-86AE-6FF735A8276C}"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de-DE" smtClean="0"/>
              <a:t>Titelmasterformat durch Klicken bearbeiten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e Placeholder 4"/>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BC314F0-8EE1-4D0C-86AE-6FF735A8276C}"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de-DE" smtClean="0"/>
              <a:t>Titelmasterformat durch Klicken bearbeiten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e Placeholder 6"/>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FBC314F0-8EE1-4D0C-86AE-6FF735A8276C}"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Date Placeholder 2"/>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FBC314F0-8EE1-4D0C-86AE-6FF735A8276C}"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FBC314F0-8EE1-4D0C-86AE-6FF735A8276C}"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de-DE" smtClean="0"/>
              <a:t>Textmasterformat bearbeiten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e Placeholder 4"/>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BC314F0-8EE1-4D0C-86AE-6FF735A8276C}"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de-DE" smtClean="0"/>
              <a:t>Titelmasterformat durch Klicken bearbeiten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e Placeholder 4"/>
          <p:cNvSpPr>
            <a:spLocks noGrp="1"/>
          </p:cNvSpPr>
          <p:nvPr>
            <p:ph type="dt" sz="half" idx="10"/>
          </p:nvPr>
        </p:nvSpPr>
        <p:spPr/>
        <p:txBody>
          <a:bodyPr/>
          <a:lstStyle/>
          <a:p>
            <a:fld id="{90AF8EA4-F413-4673-8317-C8F428A8807B}" type="datetimeFigureOut">
              <a:rPr lang="de-DE" smtClean="0"/>
              <a:pPr/>
              <a:t>12.09.2013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a:xfrm>
            <a:off x="8077200" y="6356350"/>
            <a:ext cx="609600" cy="365125"/>
          </a:xfrm>
        </p:spPr>
        <p:txBody>
          <a:bodyPr/>
          <a:lstStyle/>
          <a:p>
            <a:fld id="{FBC314F0-8EE1-4D0C-86AE-6FF735A8276C}" type="slidenum">
              <a:rPr lang="de-DE" smtClean="0"/>
              <a:pPr/>
              <a:t>‹Nr.›</a:t>
            </a:fld>
            <a:endParaRPr lang="de-D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de-DE" smtClean="0"/>
              <a:t>Bild durch Klicken auf Symbol hinzufügen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de-DE" smtClean="0"/>
              <a:t>Titelmasterformat durch Klicken bearbeiten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AF8EA4-F413-4673-8317-C8F428A8807B}" type="datetimeFigureOut">
              <a:rPr lang="de-DE" smtClean="0"/>
              <a:pPr/>
              <a:t>12.09.2013</a:t>
            </a:fld>
            <a:endParaRPr lang="de-D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e-D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BC314F0-8EE1-4D0C-86AE-6FF735A8276C}" type="slidenum">
              <a:rPr lang="de-DE" smtClean="0"/>
              <a:pPr/>
              <a:t>‹Nr.›</a:t>
            </a:fld>
            <a:endParaRPr lang="de-D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39552" y="836712"/>
            <a:ext cx="7772400" cy="816120"/>
          </a:xfrm>
        </p:spPr>
        <p:txBody>
          <a:bodyPr/>
          <a:lstStyle/>
          <a:p>
            <a:pPr algn="ctr"/>
            <a:r>
              <a:rPr lang="de-DE" sz="3200" dirty="0" smtClean="0"/>
              <a:t>„Hilfe für Helfer“</a:t>
            </a:r>
            <a:br>
              <a:rPr lang="de-DE" sz="3200" dirty="0" smtClean="0"/>
            </a:br>
            <a:r>
              <a:rPr lang="de-DE" sz="2000" dirty="0" smtClean="0"/>
              <a:t>Bergrettung Mühlbach</a:t>
            </a:r>
            <a:endParaRPr lang="de-DE" sz="2000" dirty="0"/>
          </a:p>
        </p:txBody>
      </p:sp>
      <p:sp>
        <p:nvSpPr>
          <p:cNvPr id="6" name="Textplatzhalter 5"/>
          <p:cNvSpPr>
            <a:spLocks noGrp="1"/>
          </p:cNvSpPr>
          <p:nvPr>
            <p:ph type="body" idx="1"/>
          </p:nvPr>
        </p:nvSpPr>
        <p:spPr>
          <a:xfrm>
            <a:off x="3131840" y="2988018"/>
            <a:ext cx="2522461" cy="2497237"/>
          </a:xfrm>
        </p:spPr>
        <p:txBody>
          <a:bodyPr/>
          <a:lstStyle/>
          <a:p>
            <a:endParaRPr lang="de-DE"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131840" y="2988019"/>
            <a:ext cx="2522461" cy="24972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itel 4"/>
          <p:cNvSpPr txBox="1">
            <a:spLocks/>
          </p:cNvSpPr>
          <p:nvPr/>
        </p:nvSpPr>
        <p:spPr>
          <a:xfrm>
            <a:off x="827584" y="5733256"/>
            <a:ext cx="7772400" cy="816120"/>
          </a:xfrm>
          <a:prstGeom prst="rect">
            <a:avLst/>
          </a:prstGeom>
          <a:ln>
            <a:noFill/>
          </a:ln>
        </p:spPr>
        <p:txBody>
          <a:bodyPr vert="horz" lIns="0" tIns="0" rIns="0" bIns="0" anchor="b">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pPr algn="ctr"/>
            <a:endParaRPr lang="de-DE" sz="2000" dirty="0"/>
          </a:p>
        </p:txBody>
      </p:sp>
    </p:spTree>
    <p:extLst>
      <p:ext uri="{BB962C8B-B14F-4D97-AF65-F5344CB8AC3E}">
        <p14:creationId xmlns:p14="http://schemas.microsoft.com/office/powerpoint/2010/main" xmlns="" val="4240700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530352" y="2348880"/>
            <a:ext cx="7772400" cy="3816424"/>
          </a:xfrm>
        </p:spPr>
        <p:txBody>
          <a:bodyPr/>
          <a:lstStyle/>
          <a:p>
            <a:pPr marL="342900" indent="-342900">
              <a:buFont typeface="Arial" pitchFamily="34" charset="0"/>
              <a:buChar char="•"/>
            </a:pPr>
            <a:r>
              <a:rPr lang="de-DE" dirty="0" smtClean="0">
                <a:effectLst>
                  <a:outerShdw blurRad="38100" dist="38100" dir="2700000" algn="tl">
                    <a:srgbClr val="000000">
                      <a:alpha val="43137"/>
                    </a:srgbClr>
                  </a:outerShdw>
                </a:effectLst>
              </a:rPr>
              <a:t>wenn ein BR oder andere Beteiligte getötet wurden</a:t>
            </a:r>
          </a:p>
          <a:p>
            <a:pPr marL="342900" indent="-342900">
              <a:buFont typeface="Arial" pitchFamily="34" charset="0"/>
              <a:buChar char="•"/>
            </a:pPr>
            <a:endParaRPr lang="de-DE" dirty="0">
              <a:effectLst>
                <a:outerShdw blurRad="38100" dist="38100" dir="2700000" algn="tl">
                  <a:srgbClr val="000000">
                    <a:alpha val="43137"/>
                  </a:srgbClr>
                </a:outerShdw>
              </a:effectLst>
            </a:endParaRPr>
          </a:p>
          <a:p>
            <a:pPr marL="342900" indent="-342900">
              <a:buFont typeface="Arial" pitchFamily="34" charset="0"/>
              <a:buChar char="•"/>
            </a:pPr>
            <a:r>
              <a:rPr lang="de-DE" dirty="0" smtClean="0">
                <a:effectLst>
                  <a:outerShdw blurRad="38100" dist="38100" dir="2700000" algn="tl">
                    <a:srgbClr val="000000">
                      <a:alpha val="43137"/>
                    </a:srgbClr>
                  </a:outerShdw>
                </a:effectLst>
              </a:rPr>
              <a:t>wenn ein Einsatz unter besonders schwierigen oder belastenden Umständen erfolgt ist</a:t>
            </a:r>
          </a:p>
          <a:p>
            <a:pPr marL="342900" indent="-342900">
              <a:buFont typeface="Arial" pitchFamily="34" charset="0"/>
              <a:buChar char="•"/>
            </a:pPr>
            <a:endParaRPr lang="de-DE" dirty="0">
              <a:effectLst>
                <a:outerShdw blurRad="38100" dist="38100" dir="2700000" algn="tl">
                  <a:srgbClr val="000000">
                    <a:alpha val="43137"/>
                  </a:srgbClr>
                </a:outerShdw>
              </a:effectLst>
            </a:endParaRPr>
          </a:p>
          <a:p>
            <a:pPr marL="342900" indent="-342900">
              <a:buFont typeface="Arial" pitchFamily="34" charset="0"/>
              <a:buChar char="•"/>
            </a:pPr>
            <a:r>
              <a:rPr lang="de-DE" dirty="0" smtClean="0">
                <a:effectLst>
                  <a:outerShdw blurRad="38100" dist="38100" dir="2700000" algn="tl">
                    <a:srgbClr val="000000">
                      <a:alpha val="43137"/>
                    </a:srgbClr>
                  </a:outerShdw>
                </a:effectLst>
              </a:rPr>
              <a:t>oder wenn ein sonstiger Bedarf für ein Betreuungsgespräch gegeben scheint </a:t>
            </a:r>
          </a:p>
          <a:p>
            <a:pPr marL="342900" indent="-342900">
              <a:buFont typeface="Arial" pitchFamily="34" charset="0"/>
              <a:buChar char="•"/>
            </a:pPr>
            <a:endParaRPr lang="de-DE" dirty="0">
              <a:effectLst>
                <a:outerShdw blurRad="38100" dist="38100" dir="2700000" algn="tl">
                  <a:srgbClr val="000000">
                    <a:alpha val="43137"/>
                  </a:srgbClr>
                </a:outerShdw>
              </a:effectLst>
            </a:endParaRPr>
          </a:p>
          <a:p>
            <a:pPr algn="ctr"/>
            <a:r>
              <a:rPr lang="de-DE" dirty="0" smtClean="0">
                <a:effectLst>
                  <a:outerShdw blurRad="38100" dist="38100" dir="2700000" algn="tl">
                    <a:srgbClr val="000000">
                      <a:alpha val="43137"/>
                    </a:srgbClr>
                  </a:outerShdw>
                </a:effectLst>
              </a:rPr>
              <a:t>i m </a:t>
            </a:r>
            <a:r>
              <a:rPr lang="de-DE" dirty="0" err="1" smtClean="0">
                <a:effectLst>
                  <a:outerShdw blurRad="38100" dist="38100" dir="2700000" algn="tl">
                    <a:srgbClr val="000000">
                      <a:alpha val="43137"/>
                    </a:srgbClr>
                  </a:outerShdw>
                </a:effectLst>
              </a:rPr>
              <a:t>m</a:t>
            </a:r>
            <a:r>
              <a:rPr lang="de-DE" dirty="0" smtClean="0">
                <a:effectLst>
                  <a:outerShdw blurRad="38100" dist="38100" dir="2700000" algn="tl">
                    <a:srgbClr val="000000">
                      <a:alpha val="43137"/>
                    </a:srgbClr>
                  </a:outerShdw>
                </a:effectLst>
              </a:rPr>
              <a:t> e r  f r e i w i l </a:t>
            </a:r>
            <a:r>
              <a:rPr lang="de-DE" dirty="0" err="1" smtClean="0">
                <a:effectLst>
                  <a:outerShdw blurRad="38100" dist="38100" dir="2700000" algn="tl">
                    <a:srgbClr val="000000">
                      <a:alpha val="43137"/>
                    </a:srgbClr>
                  </a:outerShdw>
                </a:effectLst>
              </a:rPr>
              <a:t>l</a:t>
            </a:r>
            <a:r>
              <a:rPr lang="de-DE" dirty="0" smtClean="0">
                <a:effectLst>
                  <a:outerShdw blurRad="38100" dist="38100" dir="2700000" algn="tl">
                    <a:srgbClr val="000000">
                      <a:alpha val="43137"/>
                    </a:srgbClr>
                  </a:outerShdw>
                </a:effectLst>
              </a:rPr>
              <a:t> i g !</a:t>
            </a: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425352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331640" y="2780928"/>
            <a:ext cx="6624736" cy="3528392"/>
          </a:xfrm>
        </p:spPr>
        <p:txBody>
          <a:bodyPr>
            <a:normAutofit fontScale="92500"/>
          </a:bodyPr>
          <a:lstStyle/>
          <a:p>
            <a:pPr>
              <a:lnSpc>
                <a:spcPct val="150000"/>
              </a:lnSpc>
            </a:pPr>
            <a:r>
              <a:rPr lang="de-DE" dirty="0" smtClean="0">
                <a:effectLst>
                  <a:outerShdw blurRad="38100" dist="38100" dir="2700000" algn="tl">
                    <a:srgbClr val="000000">
                      <a:alpha val="43137"/>
                    </a:srgbClr>
                  </a:outerShdw>
                </a:effectLst>
              </a:rPr>
              <a:t>Eine – supervisionsartige – Aufarbeitung eines Einsatzgeschehens für alle am Einsatz beteiligten BR wird dringend angeraten, wenn es sich um eines der vorgenannten Ereignisse handelt.</a:t>
            </a:r>
          </a:p>
          <a:p>
            <a:pPr>
              <a:lnSpc>
                <a:spcPct val="150000"/>
              </a:lnSpc>
            </a:pPr>
            <a:r>
              <a:rPr lang="de-DE" dirty="0" smtClean="0">
                <a:effectLst>
                  <a:outerShdw blurRad="38100" dist="38100" dir="2700000" algn="tl">
                    <a:srgbClr val="000000">
                      <a:alpha val="43137"/>
                    </a:srgbClr>
                  </a:outerShdw>
                </a:effectLst>
              </a:rPr>
              <a:t>Ebenso wenn zu erwarten ist, dass es zu einer rechtlichen Prüfung des Einsatzgeschehens kommen wird bzw. großes öffentliches und mediales Interesse vorhanden ist.</a:t>
            </a: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522443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3140968"/>
            <a:ext cx="7056784" cy="3240360"/>
          </a:xfrm>
        </p:spPr>
        <p:txBody>
          <a:bodyPr/>
          <a:lstStyle/>
          <a:p>
            <a:pPr>
              <a:lnSpc>
                <a:spcPct val="150000"/>
              </a:lnSpc>
            </a:pPr>
            <a:r>
              <a:rPr lang="de-DE" dirty="0" smtClean="0">
                <a:effectLst>
                  <a:outerShdw blurRad="38100" dist="38100" dir="2700000" algn="tl">
                    <a:srgbClr val="000000">
                      <a:alpha val="43137"/>
                    </a:srgbClr>
                  </a:outerShdw>
                </a:effectLst>
              </a:rPr>
              <a:t>Diese supervisionsartige Aufarbeitung erfolgt in Form eines Gruppengespräches, an dem alle am Einsatz beteiligten Personen freiwillig teilnehmen sollten </a:t>
            </a: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915689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060848"/>
            <a:ext cx="7056784" cy="4320480"/>
          </a:xfrm>
        </p:spPr>
        <p:txBody>
          <a:bodyPr/>
          <a:lstStyle/>
          <a:p>
            <a:pPr algn="ctr">
              <a:lnSpc>
                <a:spcPct val="150000"/>
              </a:lnSpc>
            </a:pPr>
            <a:r>
              <a:rPr lang="de-DE" b="1" dirty="0" smtClean="0">
                <a:effectLst>
                  <a:outerShdw blurRad="38100" dist="38100" dir="2700000" algn="tl">
                    <a:srgbClr val="000000">
                      <a:alpha val="43137"/>
                    </a:srgbClr>
                  </a:outerShdw>
                </a:effectLst>
              </a:rPr>
              <a:t>Ebenen der Betreuungen</a:t>
            </a:r>
          </a:p>
          <a:p>
            <a:pPr algn="ctr">
              <a:lnSpc>
                <a:spcPct val="150000"/>
              </a:lnSpc>
            </a:pPr>
            <a:endParaRPr lang="de-DE" b="1"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Informationen über Stress und Belastungsreaktionen und dem Umgang damit für alle Mitglieder der BR</a:t>
            </a:r>
          </a:p>
          <a:p>
            <a:pPr>
              <a:lnSpc>
                <a:spcPct val="150000"/>
              </a:lnSpc>
            </a:pPr>
            <a:endParaRPr lang="de-DE" b="1"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Informationen über den richtigen Umgang mit betroffenen Kollegen</a:t>
            </a:r>
          </a:p>
          <a:p>
            <a:pPr>
              <a:lnSpc>
                <a:spcPct val="150000"/>
              </a:lnSpc>
            </a:pPr>
            <a:endParaRPr lang="de-DE"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951555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060848"/>
            <a:ext cx="7056784" cy="4320480"/>
          </a:xfrm>
        </p:spPr>
        <p:txBody>
          <a:bodyPr/>
          <a:lstStyle/>
          <a:p>
            <a:pPr algn="ctr">
              <a:lnSpc>
                <a:spcPct val="150000"/>
              </a:lnSpc>
            </a:pPr>
            <a:r>
              <a:rPr lang="de-DE" b="1" dirty="0">
                <a:effectLst>
                  <a:outerShdw blurRad="38100" dist="38100" dir="2700000" algn="tl">
                    <a:srgbClr val="000000">
                      <a:alpha val="43137"/>
                    </a:srgbClr>
                  </a:outerShdw>
                </a:effectLst>
              </a:rPr>
              <a:t>Ebenen der Betreuungen</a:t>
            </a:r>
          </a:p>
          <a:p>
            <a:pPr marL="342900" indent="-342900">
              <a:lnSpc>
                <a:spcPct val="150000"/>
              </a:lnSpc>
              <a:buFont typeface="Arial" pitchFamily="34" charset="0"/>
              <a:buChar char="•"/>
            </a:pPr>
            <a:endParaRPr lang="de-DE"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Einzel- oder Gruppengespräche mit den </a:t>
            </a:r>
            <a:r>
              <a:rPr lang="de-DE" dirty="0">
                <a:effectLst>
                  <a:outerShdw blurRad="38100" dist="38100" dir="2700000" algn="tl">
                    <a:srgbClr val="000000">
                      <a:alpha val="43137"/>
                    </a:srgbClr>
                  </a:outerShdw>
                </a:effectLst>
              </a:rPr>
              <a:t>B</a:t>
            </a:r>
            <a:r>
              <a:rPr lang="de-DE" dirty="0" smtClean="0">
                <a:effectLst>
                  <a:outerShdw blurRad="38100" dist="38100" dir="2700000" algn="tl">
                    <a:srgbClr val="000000">
                      <a:alpha val="43137"/>
                    </a:srgbClr>
                  </a:outerShdw>
                </a:effectLst>
              </a:rPr>
              <a:t>etroffenen </a:t>
            </a:r>
          </a:p>
          <a:p>
            <a:pPr marL="342900" indent="-342900">
              <a:lnSpc>
                <a:spcPct val="150000"/>
              </a:lnSpc>
              <a:buFont typeface="Arial" pitchFamily="34" charset="0"/>
              <a:buChar char="•"/>
            </a:pPr>
            <a:endParaRPr lang="de-DE"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Bei Notwendigkeit Hilfe bzw. Vermittlung an professionelle Hilfe für den Betroffenen anbieten</a:t>
            </a: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309236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060848"/>
            <a:ext cx="7056784" cy="4320480"/>
          </a:xfrm>
        </p:spPr>
        <p:txBody>
          <a:bodyPr/>
          <a:lstStyle/>
          <a:p>
            <a:pPr algn="ctr">
              <a:lnSpc>
                <a:spcPct val="150000"/>
              </a:lnSpc>
            </a:pPr>
            <a:r>
              <a:rPr lang="de-DE" dirty="0" smtClean="0">
                <a:effectLst>
                  <a:outerShdw blurRad="38100" dist="38100" dir="2700000" algn="tl">
                    <a:srgbClr val="000000">
                      <a:alpha val="43137"/>
                    </a:srgbClr>
                  </a:outerShdw>
                </a:effectLst>
              </a:rPr>
              <a:t>Betreuungskontakte</a:t>
            </a:r>
          </a:p>
          <a:p>
            <a:pPr algn="ctr">
              <a:lnSpc>
                <a:spcPct val="150000"/>
              </a:lnSpc>
            </a:pPr>
            <a:endParaRPr lang="de-DE"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1. Gespräch grundsätzlich so rasch als möglich nach dem Vorfall</a:t>
            </a:r>
          </a:p>
          <a:p>
            <a:pPr marL="342900" indent="-342900">
              <a:lnSpc>
                <a:spcPct val="150000"/>
              </a:lnSpc>
              <a:buFont typeface="Arial" pitchFamily="34" charset="0"/>
              <a:buChar char="•"/>
            </a:pPr>
            <a:r>
              <a:rPr lang="de-DE" dirty="0">
                <a:effectLst>
                  <a:outerShdw blurRad="38100" dist="38100" dir="2700000" algn="tl">
                    <a:srgbClr val="000000">
                      <a:alpha val="43137"/>
                    </a:srgbClr>
                  </a:outerShdw>
                </a:effectLst>
              </a:rPr>
              <a:t>2</a:t>
            </a:r>
            <a:r>
              <a:rPr lang="de-DE" dirty="0" smtClean="0">
                <a:effectLst>
                  <a:outerShdw blurRad="38100" dist="38100" dir="2700000" algn="tl">
                    <a:srgbClr val="000000">
                      <a:alpha val="43137"/>
                    </a:srgbClr>
                  </a:outerShdw>
                </a:effectLst>
              </a:rPr>
              <a:t>. Gespräch </a:t>
            </a:r>
            <a:r>
              <a:rPr lang="de-DE" dirty="0" err="1" smtClean="0">
                <a:effectLst>
                  <a:outerShdw blurRad="38100" dist="38100" dir="2700000" algn="tl">
                    <a:srgbClr val="000000">
                      <a:alpha val="43137"/>
                    </a:srgbClr>
                  </a:outerShdw>
                </a:effectLst>
              </a:rPr>
              <a:t>ca</a:t>
            </a:r>
            <a:r>
              <a:rPr lang="de-DE" dirty="0" smtClean="0">
                <a:effectLst>
                  <a:outerShdw blurRad="38100" dist="38100" dir="2700000" algn="tl">
                    <a:srgbClr val="000000">
                      <a:alpha val="43137"/>
                    </a:srgbClr>
                  </a:outerShdw>
                </a:effectLst>
              </a:rPr>
              <a:t> 1 – 2 Tage nach dem Ereignis</a:t>
            </a: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Weitere Gespräche – falls erforderlich – nach Bedarf</a:t>
            </a: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8522058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060848"/>
            <a:ext cx="7056784" cy="4320480"/>
          </a:xfrm>
        </p:spPr>
        <p:txBody>
          <a:bodyPr/>
          <a:lstStyle/>
          <a:p>
            <a:pPr algn="ctr">
              <a:lnSpc>
                <a:spcPct val="150000"/>
              </a:lnSpc>
            </a:pPr>
            <a:r>
              <a:rPr lang="de-DE" dirty="0" smtClean="0">
                <a:effectLst>
                  <a:outerShdw blurRad="38100" dist="38100" dir="2700000" algn="tl">
                    <a:srgbClr val="000000">
                      <a:alpha val="43137"/>
                    </a:srgbClr>
                  </a:outerShdw>
                </a:effectLst>
              </a:rPr>
              <a:t>Betreuungsgespräch</a:t>
            </a:r>
          </a:p>
          <a:p>
            <a:pPr algn="ctr">
              <a:lnSpc>
                <a:spcPct val="150000"/>
              </a:lnSpc>
            </a:pPr>
            <a:endParaRPr lang="de-DE"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Betroffener sollte nie zu einem Gespräch „genötigt bzw. überredet“ werden – es sollte immer freiwillig erfolgen</a:t>
            </a:r>
          </a:p>
          <a:p>
            <a:pPr marL="342900" indent="-342900">
              <a:lnSpc>
                <a:spcPct val="150000"/>
              </a:lnSpc>
              <a:buFont typeface="Arial" pitchFamily="34" charset="0"/>
              <a:buChar char="•"/>
            </a:pPr>
            <a:endParaRPr lang="de-DE"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Deshalb ist es ein großer Vorteil, wenn Betreuer aus den eigenen Reihen kommt  </a:t>
            </a: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72340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060848"/>
            <a:ext cx="7056784" cy="4320480"/>
          </a:xfrm>
        </p:spPr>
        <p:txBody>
          <a:bodyPr>
            <a:normAutofit lnSpcReduction="10000"/>
          </a:bodyPr>
          <a:lstStyle/>
          <a:p>
            <a:pPr algn="ctr">
              <a:lnSpc>
                <a:spcPct val="150000"/>
              </a:lnSpc>
            </a:pPr>
            <a:r>
              <a:rPr lang="de-DE" dirty="0">
                <a:effectLst>
                  <a:outerShdw blurRad="38100" dist="38100" dir="2700000" algn="tl">
                    <a:srgbClr val="000000">
                      <a:alpha val="43137"/>
                    </a:srgbClr>
                  </a:outerShdw>
                </a:effectLst>
              </a:rPr>
              <a:t>Betreuungsgespräch</a:t>
            </a:r>
          </a:p>
          <a:p>
            <a:pPr algn="ctr">
              <a:lnSpc>
                <a:spcPct val="150000"/>
              </a:lnSpc>
            </a:pPr>
            <a:endParaRPr lang="de-DE"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b="1" dirty="0" smtClean="0">
                <a:effectLst>
                  <a:outerShdw blurRad="38100" dist="38100" dir="2700000" algn="tl">
                    <a:srgbClr val="000000">
                      <a:alpha val="43137"/>
                    </a:srgbClr>
                  </a:outerShdw>
                </a:effectLst>
              </a:rPr>
              <a:t>Vertraulichkeit ist oberstes Gebot</a:t>
            </a: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Betroffener und Betreuer begegnen sich von Mensch zu Mensch</a:t>
            </a: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Genügend Zeit nehmen</a:t>
            </a:r>
          </a:p>
          <a:p>
            <a:pPr marL="342900" indent="-342900">
              <a:lnSpc>
                <a:spcPct val="150000"/>
              </a:lnSpc>
              <a:buFont typeface="Arial" pitchFamily="34" charset="0"/>
              <a:buChar char="•"/>
            </a:pPr>
            <a:r>
              <a:rPr lang="de-DE" dirty="0" smtClean="0">
                <a:effectLst>
                  <a:outerShdw blurRad="38100" dist="38100" dir="2700000" algn="tl">
                    <a:srgbClr val="000000">
                      <a:alpha val="43137"/>
                    </a:srgbClr>
                  </a:outerShdw>
                </a:effectLst>
              </a:rPr>
              <a:t>Betroffener wählt den für ihn passenden Ort / Raum für das Gespräch</a:t>
            </a:r>
          </a:p>
          <a:p>
            <a:pPr>
              <a:lnSpc>
                <a:spcPct val="150000"/>
              </a:lnSpc>
            </a:pP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35052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060848"/>
            <a:ext cx="7056784" cy="4608512"/>
          </a:xfrm>
        </p:spPr>
        <p:txBody>
          <a:bodyPr/>
          <a:lstStyle/>
          <a:p>
            <a:pPr algn="ctr">
              <a:lnSpc>
                <a:spcPct val="150000"/>
              </a:lnSpc>
            </a:pPr>
            <a:r>
              <a:rPr lang="de-AT" sz="2400" b="1" dirty="0"/>
              <a:t>Stress &amp; Trauma</a:t>
            </a:r>
            <a:br>
              <a:rPr lang="de-AT" sz="2400" b="1" dirty="0"/>
            </a:br>
            <a:r>
              <a:rPr lang="de-AT" sz="2400" b="1" dirty="0"/>
              <a:t>Grundlagen</a:t>
            </a:r>
            <a:br>
              <a:rPr lang="de-AT" sz="2400" b="1" dirty="0"/>
            </a:br>
            <a:endParaRPr lang="de-DE" dirty="0">
              <a:effectLst>
                <a:outerShdw blurRad="38100" dist="38100" dir="2700000" algn="tl">
                  <a:srgbClr val="000000">
                    <a:alpha val="43137"/>
                  </a:srgbClr>
                </a:outerShdw>
              </a:effectLst>
            </a:endParaRPr>
          </a:p>
        </p:txBody>
      </p:sp>
      <p:pic>
        <p:nvPicPr>
          <p:cNvPr id="4" name="Picture 4" descr="Schrei"/>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555875" y="3501008"/>
            <a:ext cx="4137025" cy="3041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105210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852936"/>
            <a:ext cx="7056784" cy="3528392"/>
          </a:xfrm>
        </p:spPr>
        <p:txBody>
          <a:bodyPr/>
          <a:lstStyle/>
          <a:p>
            <a:pPr algn="ctr">
              <a:lnSpc>
                <a:spcPct val="150000"/>
              </a:lnSpc>
            </a:pPr>
            <a:r>
              <a:rPr lang="de-DE" dirty="0">
                <a:effectLst>
                  <a:outerShdw blurRad="38100" dist="38100" dir="2700000" algn="tl">
                    <a:srgbClr val="000000">
                      <a:alpha val="43137"/>
                    </a:srgbClr>
                  </a:outerShdw>
                </a:effectLst>
              </a:rPr>
              <a:t>Stress ist die unspezifische Reaktion des Organismus auf Belastungen, Anstrengungen und Ärgernisse, denen der Mensch täglich durch Lärm, Hektik, Frustration, Schmerz, Existenzangst, aber auch Hitze, Unterkühlung etc. ausgesetzt ist.</a:t>
            </a:r>
          </a:p>
          <a:p>
            <a:pPr algn="ctr">
              <a:lnSpc>
                <a:spcPct val="150000"/>
              </a:lnSpc>
            </a:pP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19822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a:xfrm>
            <a:off x="611188" y="692150"/>
            <a:ext cx="7561262" cy="5480050"/>
          </a:xfrm>
        </p:spPr>
        <p:txBody>
          <a:bodyPr>
            <a:normAutofit/>
          </a:bodyPr>
          <a:lstStyle/>
          <a:p>
            <a:pPr marL="762000" indent="-666750" algn="ctr" defTabSz="381000">
              <a:lnSpc>
                <a:spcPct val="80000"/>
              </a:lnSpc>
              <a:spcBef>
                <a:spcPct val="0"/>
              </a:spcBef>
            </a:pPr>
            <a:r>
              <a:rPr lang="de-DE" sz="4000" b="1" dirty="0">
                <a:solidFill>
                  <a:srgbClr val="009900"/>
                </a:solidFill>
              </a:rPr>
              <a:t>Peer</a:t>
            </a:r>
            <a:endParaRPr lang="de-DE" sz="4000" dirty="0">
              <a:solidFill>
                <a:srgbClr val="009900"/>
              </a:solidFill>
            </a:endParaRPr>
          </a:p>
          <a:p>
            <a:pPr marL="762000" indent="-666750" defTabSz="381000">
              <a:lnSpc>
                <a:spcPct val="80000"/>
              </a:lnSpc>
              <a:spcBef>
                <a:spcPct val="0"/>
              </a:spcBef>
            </a:pPr>
            <a:endParaRPr lang="de-DE" sz="2400" dirty="0">
              <a:solidFill>
                <a:srgbClr val="FF0000"/>
              </a:solidFill>
            </a:endParaRPr>
          </a:p>
          <a:p>
            <a:pPr marL="762000" indent="-666750" defTabSz="381000">
              <a:lnSpc>
                <a:spcPct val="80000"/>
              </a:lnSpc>
              <a:spcBef>
                <a:spcPct val="0"/>
              </a:spcBef>
            </a:pPr>
            <a:r>
              <a:rPr lang="de-DE" sz="2400" dirty="0">
                <a:solidFill>
                  <a:srgbClr val="FF0000"/>
                </a:solidFill>
              </a:rPr>
              <a:t>Peer = </a:t>
            </a:r>
            <a:r>
              <a:rPr lang="de-DE" sz="2400" dirty="0" err="1">
                <a:solidFill>
                  <a:srgbClr val="FF0000"/>
                </a:solidFill>
              </a:rPr>
              <a:t>person</a:t>
            </a:r>
            <a:r>
              <a:rPr lang="de-DE" sz="2400" dirty="0">
                <a:solidFill>
                  <a:srgbClr val="FF0000"/>
                </a:solidFill>
              </a:rPr>
              <a:t> </a:t>
            </a:r>
            <a:r>
              <a:rPr lang="de-DE" sz="2400" dirty="0" err="1">
                <a:solidFill>
                  <a:srgbClr val="FF0000"/>
                </a:solidFill>
              </a:rPr>
              <a:t>equal</a:t>
            </a:r>
            <a:r>
              <a:rPr lang="de-DE" sz="2400" dirty="0">
                <a:solidFill>
                  <a:srgbClr val="FF0000"/>
                </a:solidFill>
              </a:rPr>
              <a:t> in rank; Ebenbürtiger </a:t>
            </a:r>
          </a:p>
          <a:p>
            <a:pPr marL="762000" indent="-666750" defTabSz="381000">
              <a:lnSpc>
                <a:spcPct val="170000"/>
              </a:lnSpc>
              <a:spcBef>
                <a:spcPct val="50000"/>
              </a:spcBef>
              <a:spcAft>
                <a:spcPct val="50000"/>
              </a:spcAft>
              <a:buFont typeface="Wingdings" pitchFamily="2" charset="2"/>
              <a:buNone/>
            </a:pPr>
            <a:r>
              <a:rPr lang="de-DE" dirty="0">
                <a:solidFill>
                  <a:schemeClr val="bg1"/>
                </a:solidFill>
              </a:rPr>
              <a:t>Sind Mitarbeiter (Kameraden) der Organisation (des Betriebes), die in psychosozialer Unterstützung geschult sind</a:t>
            </a:r>
            <a:r>
              <a:rPr lang="de-DE" dirty="0" smtClean="0">
                <a:solidFill>
                  <a:schemeClr val="bg1"/>
                </a:solidFill>
              </a:rPr>
              <a:t>.</a:t>
            </a:r>
          </a:p>
          <a:p>
            <a:pPr marL="762000" indent="-666750" defTabSz="381000">
              <a:lnSpc>
                <a:spcPct val="170000"/>
              </a:lnSpc>
              <a:spcBef>
                <a:spcPct val="50000"/>
              </a:spcBef>
              <a:spcAft>
                <a:spcPct val="50000"/>
              </a:spcAft>
              <a:buFont typeface="Wingdings" pitchFamily="2" charset="2"/>
              <a:buNone/>
            </a:pPr>
            <a:r>
              <a:rPr lang="de-DE" dirty="0" smtClean="0">
                <a:solidFill>
                  <a:schemeClr val="bg1"/>
                </a:solidFill>
              </a:rPr>
              <a:t>Sind Personen, die ähnliche Erfahrungen gemacht haben. </a:t>
            </a:r>
          </a:p>
        </p:txBody>
      </p:sp>
    </p:spTree>
    <p:extLst>
      <p:ext uri="{BB962C8B-B14F-4D97-AF65-F5344CB8AC3E}">
        <p14:creationId xmlns:p14="http://schemas.microsoft.com/office/powerpoint/2010/main" xmlns="" val="22381918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6499">
                                            <p:txEl>
                                              <p:pRg st="2" end="2"/>
                                            </p:txEl>
                                          </p:spTgt>
                                        </p:tgtEl>
                                        <p:attrNameLst>
                                          <p:attrName>style.visibility</p:attrName>
                                        </p:attrNameLst>
                                      </p:cBhvr>
                                      <p:to>
                                        <p:strVal val="visible"/>
                                      </p:to>
                                    </p:set>
                                    <p:anim calcmode="lin" valueType="num">
                                      <p:cBhvr additive="base">
                                        <p:cTn id="13" dur="500" fill="hold"/>
                                        <p:tgtEl>
                                          <p:spTgt spid="10649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64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6499">
                                            <p:txEl>
                                              <p:pRg st="3" end="3"/>
                                            </p:txEl>
                                          </p:spTgt>
                                        </p:tgtEl>
                                        <p:attrNameLst>
                                          <p:attrName>style.visibility</p:attrName>
                                        </p:attrNameLst>
                                      </p:cBhvr>
                                      <p:to>
                                        <p:strVal val="visible"/>
                                      </p:to>
                                    </p:set>
                                    <p:anim calcmode="lin" valueType="num">
                                      <p:cBhvr additive="base">
                                        <p:cTn id="19" dur="500" fill="hold"/>
                                        <p:tgtEl>
                                          <p:spTgt spid="10649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64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6499">
                                            <p:txEl>
                                              <p:pRg st="4" end="4"/>
                                            </p:txEl>
                                          </p:spTgt>
                                        </p:tgtEl>
                                        <p:attrNameLst>
                                          <p:attrName>style.visibility</p:attrName>
                                        </p:attrNameLst>
                                      </p:cBhvr>
                                      <p:to>
                                        <p:strVal val="visible"/>
                                      </p:to>
                                    </p:set>
                                    <p:anim calcmode="lin" valueType="num">
                                      <p:cBhvr additive="base">
                                        <p:cTn id="25" dur="500" fill="hold"/>
                                        <p:tgtEl>
                                          <p:spTgt spid="10649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64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260648"/>
            <a:ext cx="7772400" cy="1008112"/>
          </a:xfrm>
        </p:spPr>
        <p:txBody>
          <a:bodyPr/>
          <a:lstStyle/>
          <a:p>
            <a:pPr algn="ctr"/>
            <a:r>
              <a:rPr lang="de-DE" sz="3200" dirty="0"/>
              <a:t>„Hilfe für Helfer“</a:t>
            </a:r>
            <a:br>
              <a:rPr lang="de-DE" sz="3200" dirty="0"/>
            </a:br>
            <a:r>
              <a:rPr lang="de-DE" sz="2000" dirty="0"/>
              <a:t>Bergrettung Mühlbach</a:t>
            </a:r>
          </a:p>
        </p:txBody>
      </p:sp>
      <p:sp>
        <p:nvSpPr>
          <p:cNvPr id="4" name="Rectangle 2"/>
          <p:cNvSpPr>
            <a:spLocks noGrp="1" noChangeArrowheads="1"/>
          </p:cNvSpPr>
          <p:nvPr>
            <p:ph type="body" idx="1"/>
          </p:nvPr>
        </p:nvSpPr>
        <p:spPr>
          <a:xfrm>
            <a:off x="1042988" y="1484784"/>
            <a:ext cx="7058025" cy="4896967"/>
          </a:xfrm>
          <a:extLst>
            <a:ext uri="{909E8E84-426E-40DD-AFC4-6F175D3DCCD1}">
              <a14:hiddenFill xmlns:a14="http://schemas.microsoft.com/office/drawing/2010/main" xmlns="">
                <a:solidFill>
                  <a:srgbClr val="E5E6EB"/>
                </a:solidFill>
              </a14:hiddenFill>
            </a:ext>
          </a:extLst>
        </p:spPr>
        <p:txBody>
          <a:bodyPr>
            <a:normAutofit/>
          </a:bodyPr>
          <a:lstStyle/>
          <a:p>
            <a:pPr algn="ctr" eaLnBrk="1" hangingPunct="1">
              <a:defRPr/>
            </a:pPr>
            <a:r>
              <a:rPr lang="de-AT" sz="1600" b="1" dirty="0" smtClean="0"/>
              <a:t>Körperliche Stressreaktion </a:t>
            </a:r>
            <a:br>
              <a:rPr lang="de-AT" sz="1600" b="1" dirty="0" smtClean="0"/>
            </a:br>
            <a:r>
              <a:rPr lang="de-AT" sz="1600" b="1" dirty="0" smtClean="0"/>
              <a:t>(physisch)</a:t>
            </a:r>
          </a:p>
          <a:p>
            <a:pPr algn="ctr" eaLnBrk="1" hangingPunct="1">
              <a:defRPr/>
            </a:pPr>
            <a:endParaRPr lang="de-AT" sz="1600" b="1" dirty="0" smtClean="0"/>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55575" y="2060848"/>
            <a:ext cx="7704857" cy="47971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5463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852936"/>
            <a:ext cx="7056784" cy="3528392"/>
          </a:xfrm>
        </p:spPr>
        <p:txBody>
          <a:bodyPr/>
          <a:lstStyle/>
          <a:p>
            <a:pPr algn="ctr">
              <a:lnSpc>
                <a:spcPct val="150000"/>
              </a:lnSpc>
            </a:pPr>
            <a:r>
              <a:rPr lang="de-DE" dirty="0">
                <a:effectLst>
                  <a:outerShdw blurRad="38100" dist="38100" dir="2700000" algn="tl">
                    <a:srgbClr val="000000">
                      <a:alpha val="43137"/>
                    </a:srgbClr>
                  </a:outerShdw>
                </a:effectLst>
              </a:rPr>
              <a:t>Stress entsteht, wenn zwischen den an eine Person gestellten Anforderungen (</a:t>
            </a:r>
            <a:r>
              <a:rPr lang="de-DE" dirty="0" smtClean="0">
                <a:effectLst>
                  <a:outerShdw blurRad="38100" dist="38100" dir="2700000" algn="tl">
                    <a:srgbClr val="000000">
                      <a:alpha val="43137"/>
                    </a:srgbClr>
                  </a:outerShdw>
                </a:effectLst>
              </a:rPr>
              <a:t>Situationen)  </a:t>
            </a:r>
            <a:r>
              <a:rPr lang="de-DE" dirty="0">
                <a:effectLst>
                  <a:outerShdw blurRad="38100" dist="38100" dir="2700000" algn="tl">
                    <a:srgbClr val="000000">
                      <a:alpha val="43137"/>
                    </a:srgbClr>
                  </a:outerShdw>
                </a:effectLst>
              </a:rPr>
              <a:t>und den Möglichkeiten dieser Person, den </a:t>
            </a:r>
            <a:r>
              <a:rPr lang="de-DE" dirty="0" smtClean="0">
                <a:effectLst>
                  <a:outerShdw blurRad="38100" dist="38100" dir="2700000" algn="tl">
                    <a:srgbClr val="000000">
                      <a:alpha val="43137"/>
                    </a:srgbClr>
                  </a:outerShdw>
                </a:effectLst>
              </a:rPr>
              <a:t> </a:t>
            </a:r>
            <a:r>
              <a:rPr lang="de-DE" dirty="0">
                <a:effectLst>
                  <a:outerShdw blurRad="38100" dist="38100" dir="2700000" algn="tl">
                    <a:srgbClr val="000000">
                      <a:alpha val="43137"/>
                    </a:srgbClr>
                  </a:outerShdw>
                </a:effectLst>
              </a:rPr>
              <a:t>Anforderungen zu entsprechen (</a:t>
            </a:r>
            <a:r>
              <a:rPr lang="de-DE" dirty="0" smtClean="0">
                <a:effectLst>
                  <a:outerShdw blurRad="38100" dist="38100" dir="2700000" algn="tl">
                    <a:srgbClr val="000000">
                      <a:alpha val="43137"/>
                    </a:srgbClr>
                  </a:outerShdw>
                </a:effectLst>
              </a:rPr>
              <a:t>Persönlichkeitsmerkmale</a:t>
            </a:r>
            <a:r>
              <a:rPr lang="de-DE" dirty="0">
                <a:effectLst>
                  <a:outerShdw blurRad="38100" dist="38100" dir="2700000" algn="tl">
                    <a:srgbClr val="000000">
                      <a:alpha val="43137"/>
                    </a:srgbClr>
                  </a:outerShdw>
                </a:effectLst>
              </a:rPr>
              <a:t>, verfügbare Handlungsmöglichkeiten</a:t>
            </a:r>
            <a:r>
              <a:rPr lang="de-DE" dirty="0" smtClean="0">
                <a:effectLst>
                  <a:outerShdw blurRad="38100" dist="38100" dir="2700000" algn="tl">
                    <a:srgbClr val="000000">
                      <a:alpha val="43137"/>
                    </a:srgbClr>
                  </a:outerShdw>
                </a:effectLst>
              </a:rPr>
              <a:t>) </a:t>
            </a:r>
            <a:r>
              <a:rPr lang="de-DE" dirty="0">
                <a:effectLst>
                  <a:outerShdw blurRad="38100" dist="38100" dir="2700000" algn="tl">
                    <a:srgbClr val="000000">
                      <a:alpha val="43137"/>
                    </a:srgbClr>
                  </a:outerShdw>
                </a:effectLst>
              </a:rPr>
              <a:t>ein </a:t>
            </a:r>
            <a:r>
              <a:rPr lang="de-DE" dirty="0" smtClean="0">
                <a:effectLst>
                  <a:outerShdw blurRad="38100" dist="38100" dir="2700000" algn="tl">
                    <a:srgbClr val="000000">
                      <a:alpha val="43137"/>
                    </a:srgbClr>
                  </a:outerShdw>
                </a:effectLst>
              </a:rPr>
              <a:t>als </a:t>
            </a:r>
            <a:r>
              <a:rPr lang="de-DE" dirty="0">
                <a:effectLst>
                  <a:outerShdw blurRad="38100" dist="38100" dir="2700000" algn="tl">
                    <a:srgbClr val="000000">
                      <a:alpha val="43137"/>
                    </a:srgbClr>
                  </a:outerShdw>
                </a:effectLst>
              </a:rPr>
              <a:t>unangenehm </a:t>
            </a:r>
            <a:r>
              <a:rPr lang="de-DE">
                <a:effectLst>
                  <a:outerShdw blurRad="38100" dist="38100" dir="2700000" algn="tl">
                    <a:srgbClr val="000000">
                      <a:alpha val="43137"/>
                    </a:srgbClr>
                  </a:outerShdw>
                </a:effectLst>
              </a:rPr>
              <a:t>empfundenes </a:t>
            </a:r>
            <a:r>
              <a:rPr lang="de-DE" smtClean="0">
                <a:effectLst>
                  <a:outerShdw blurRad="38100" dist="38100" dir="2700000" algn="tl">
                    <a:srgbClr val="000000">
                      <a:alpha val="43137"/>
                    </a:srgbClr>
                  </a:outerShdw>
                </a:effectLst>
              </a:rPr>
              <a:t>– Ungleichgewicht </a:t>
            </a:r>
            <a:r>
              <a:rPr lang="de-DE" dirty="0">
                <a:effectLst>
                  <a:outerShdw blurRad="38100" dist="38100" dir="2700000" algn="tl">
                    <a:srgbClr val="000000">
                      <a:alpha val="43137"/>
                    </a:srgbClr>
                  </a:outerShdw>
                </a:effectLst>
              </a:rPr>
              <a:t>besteht.</a:t>
            </a:r>
          </a:p>
          <a:p>
            <a:pPr algn="ctr">
              <a:lnSpc>
                <a:spcPct val="150000"/>
              </a:lnSpc>
            </a:pP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789066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251520" y="1772816"/>
            <a:ext cx="8568952" cy="4896544"/>
          </a:xfrm>
        </p:spPr>
        <p:txBody>
          <a:bodyPr>
            <a:normAutofit/>
          </a:bodyPr>
          <a:lstStyle/>
          <a:p>
            <a:pPr algn="ctr">
              <a:lnSpc>
                <a:spcPct val="150000"/>
              </a:lnSpc>
            </a:pPr>
            <a:r>
              <a:rPr lang="de-DE" sz="2000" dirty="0" smtClean="0">
                <a:effectLst>
                  <a:outerShdw blurRad="38100" dist="38100" dir="2700000" algn="tl">
                    <a:srgbClr val="000000">
                      <a:alpha val="43137"/>
                    </a:srgbClr>
                  </a:outerShdw>
                </a:effectLst>
              </a:rPr>
              <a:t>Wie entsteht Stress?</a:t>
            </a:r>
          </a:p>
          <a:p>
            <a:pPr algn="ctr">
              <a:lnSpc>
                <a:spcPct val="150000"/>
              </a:lnSpc>
            </a:pPr>
            <a:endParaRPr lang="de-DE" sz="2000" dirty="0">
              <a:effectLst>
                <a:outerShdw blurRad="38100" dist="38100" dir="2700000" algn="tl">
                  <a:srgbClr val="000000">
                    <a:alpha val="43137"/>
                  </a:srgbClr>
                </a:outerShdw>
              </a:effectLst>
            </a:endParaRPr>
          </a:p>
        </p:txBody>
      </p:sp>
      <p:grpSp>
        <p:nvGrpSpPr>
          <p:cNvPr id="4" name="Gruppieren 46"/>
          <p:cNvGrpSpPr>
            <a:grpSpLocks/>
          </p:cNvGrpSpPr>
          <p:nvPr/>
        </p:nvGrpSpPr>
        <p:grpSpPr bwMode="auto">
          <a:xfrm>
            <a:off x="1475657" y="2304518"/>
            <a:ext cx="6647582" cy="4528714"/>
            <a:chOff x="1505452" y="2304507"/>
            <a:chExt cx="6781805" cy="4528725"/>
          </a:xfrm>
        </p:grpSpPr>
        <p:pic>
          <p:nvPicPr>
            <p:cNvPr id="8" name="Grafik 6" descr="gehirn_500.jpg"/>
            <p:cNvPicPr preferRelativeResize="0">
              <a:picLocks noChangeAspect="1"/>
            </p:cNvPicPr>
            <p:nvPr/>
          </p:nvPicPr>
          <p:blipFill>
            <a:blip r:embed="rId3">
              <a:extLst>
                <a:ext uri="{28A0092B-C50C-407E-A947-70E740481C1C}">
                  <a14:useLocalDpi xmlns:a14="http://schemas.microsoft.com/office/drawing/2010/main" xmlns="" val="0"/>
                </a:ext>
              </a:extLst>
            </a:blip>
            <a:srcRect/>
            <a:stretch>
              <a:fillRect/>
            </a:stretch>
          </p:blipFill>
          <p:spPr bwMode="auto">
            <a:xfrm flipH="1">
              <a:off x="1505452" y="2304507"/>
              <a:ext cx="6691359" cy="4528725"/>
            </a:xfrm>
            <a:prstGeom prst="rect">
              <a:avLst/>
            </a:prstGeom>
            <a:solidFill>
              <a:srgbClr val="080808"/>
            </a:solidFill>
            <a:ln>
              <a:noFill/>
            </a:ln>
            <a:extLst>
              <a:ext uri="{91240B29-F687-4F45-9708-019B960494DF}">
                <a14:hiddenLine xmlns:a14="http://schemas.microsoft.com/office/drawing/2010/main" xmlns="" w="9525">
                  <a:solidFill>
                    <a:srgbClr val="000000"/>
                  </a:solidFill>
                  <a:miter lim="800000"/>
                  <a:headEnd/>
                  <a:tailEnd/>
                </a14:hiddenLine>
              </a:ext>
            </a:extLst>
          </p:spPr>
        </p:pic>
        <p:sp>
          <p:nvSpPr>
            <p:cNvPr id="9" name="Rechteck 8"/>
            <p:cNvSpPr>
              <a:spLocks noChangeArrowheads="1"/>
            </p:cNvSpPr>
            <p:nvPr/>
          </p:nvSpPr>
          <p:spPr bwMode="auto">
            <a:xfrm>
              <a:off x="6358368" y="6429798"/>
              <a:ext cx="1928889" cy="213287"/>
            </a:xfrm>
            <a:prstGeom prst="rect">
              <a:avLst/>
            </a:prstGeom>
            <a:solidFill>
              <a:srgbClr val="080808"/>
            </a:solidFill>
            <a:ln w="25400" algn="ctr">
              <a:solidFill>
                <a:srgbClr val="000000"/>
              </a:solidFill>
              <a:miter lim="800000"/>
              <a:headEnd/>
              <a:tailEnd/>
            </a:ln>
          </p:spPr>
          <p:txBody>
            <a:bodyPr anchor="ctr"/>
            <a:lstStyle/>
            <a:p>
              <a:pPr algn="ctr">
                <a:defRPr/>
              </a:pPr>
              <a:endParaRPr lang="de-AT">
                <a:ln>
                  <a:solidFill>
                    <a:schemeClr val="tx1"/>
                  </a:solidFill>
                </a:ln>
                <a:solidFill>
                  <a:schemeClr val="lt1"/>
                </a:solidFill>
                <a:latin typeface="+mn-lt"/>
              </a:endParaRPr>
            </a:p>
          </p:txBody>
        </p:sp>
      </p:grpSp>
      <p:sp>
        <p:nvSpPr>
          <p:cNvPr id="3" name="Textfeld 2"/>
          <p:cNvSpPr txBox="1"/>
          <p:nvPr/>
        </p:nvSpPr>
        <p:spPr>
          <a:xfrm>
            <a:off x="1979712" y="2564904"/>
            <a:ext cx="1224136" cy="461665"/>
          </a:xfrm>
          <a:prstGeom prst="rect">
            <a:avLst/>
          </a:prstGeom>
          <a:noFill/>
        </p:spPr>
        <p:txBody>
          <a:bodyPr wrap="square" rtlCol="0">
            <a:spAutoFit/>
          </a:bodyPr>
          <a:lstStyle/>
          <a:p>
            <a:r>
              <a:rPr lang="de-DE" sz="1200" dirty="0" smtClean="0"/>
              <a:t>Cortex</a:t>
            </a:r>
          </a:p>
          <a:p>
            <a:r>
              <a:rPr lang="de-DE" sz="1200" dirty="0" smtClean="0"/>
              <a:t>Großhirn</a:t>
            </a:r>
            <a:endParaRPr lang="de-DE" sz="1200" dirty="0"/>
          </a:p>
        </p:txBody>
      </p:sp>
      <p:cxnSp>
        <p:nvCxnSpPr>
          <p:cNvPr id="11" name="Gerade Verbindung mit Pfeil 10"/>
          <p:cNvCxnSpPr>
            <a:stCxn id="3" idx="2"/>
          </p:cNvCxnSpPr>
          <p:nvPr/>
        </p:nvCxnSpPr>
        <p:spPr>
          <a:xfrm>
            <a:off x="2591780" y="3026569"/>
            <a:ext cx="612068" cy="18640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7997091" y="3212976"/>
            <a:ext cx="1091517" cy="646331"/>
          </a:xfrm>
          <a:prstGeom prst="rect">
            <a:avLst/>
          </a:prstGeom>
          <a:noFill/>
        </p:spPr>
        <p:txBody>
          <a:bodyPr wrap="none" rtlCol="0">
            <a:spAutoFit/>
          </a:bodyPr>
          <a:lstStyle/>
          <a:p>
            <a:r>
              <a:rPr lang="de-DE" sz="1200" dirty="0" smtClean="0"/>
              <a:t>Limbisches</a:t>
            </a:r>
          </a:p>
          <a:p>
            <a:r>
              <a:rPr lang="de-DE" sz="1200" dirty="0" smtClean="0"/>
              <a:t>System</a:t>
            </a:r>
          </a:p>
          <a:p>
            <a:r>
              <a:rPr lang="de-DE" sz="1200" dirty="0" smtClean="0"/>
              <a:t>Zwischenhirn</a:t>
            </a:r>
            <a:endParaRPr lang="de-DE" sz="1200" dirty="0"/>
          </a:p>
        </p:txBody>
      </p:sp>
      <p:cxnSp>
        <p:nvCxnSpPr>
          <p:cNvPr id="17" name="Gerade Verbindung mit Pfeil 16"/>
          <p:cNvCxnSpPr/>
          <p:nvPr/>
        </p:nvCxnSpPr>
        <p:spPr>
          <a:xfrm flipH="1">
            <a:off x="4644008" y="3645024"/>
            <a:ext cx="3390575"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8123239" y="5373216"/>
            <a:ext cx="817853" cy="276999"/>
          </a:xfrm>
          <a:prstGeom prst="rect">
            <a:avLst/>
          </a:prstGeom>
          <a:noFill/>
        </p:spPr>
        <p:txBody>
          <a:bodyPr wrap="none" rtlCol="0">
            <a:spAutoFit/>
          </a:bodyPr>
          <a:lstStyle/>
          <a:p>
            <a:r>
              <a:rPr lang="de-DE" sz="1200" dirty="0" smtClean="0"/>
              <a:t>Kleinhirn</a:t>
            </a:r>
            <a:endParaRPr lang="de-DE" sz="1200" dirty="0"/>
          </a:p>
        </p:txBody>
      </p:sp>
      <p:sp>
        <p:nvSpPr>
          <p:cNvPr id="19" name="Textfeld 18"/>
          <p:cNvSpPr txBox="1"/>
          <p:nvPr/>
        </p:nvSpPr>
        <p:spPr>
          <a:xfrm>
            <a:off x="2897814" y="6021288"/>
            <a:ext cx="939681" cy="276999"/>
          </a:xfrm>
          <a:prstGeom prst="rect">
            <a:avLst/>
          </a:prstGeom>
          <a:noFill/>
        </p:spPr>
        <p:txBody>
          <a:bodyPr wrap="none" rtlCol="0">
            <a:spAutoFit/>
          </a:bodyPr>
          <a:lstStyle/>
          <a:p>
            <a:r>
              <a:rPr lang="de-DE" sz="1200" dirty="0" smtClean="0"/>
              <a:t>Stammhirn</a:t>
            </a:r>
            <a:endParaRPr lang="de-DE" sz="1200" dirty="0"/>
          </a:p>
        </p:txBody>
      </p:sp>
      <p:cxnSp>
        <p:nvCxnSpPr>
          <p:cNvPr id="21" name="Gerade Verbindung mit Pfeil 20"/>
          <p:cNvCxnSpPr/>
          <p:nvPr/>
        </p:nvCxnSpPr>
        <p:spPr>
          <a:xfrm flipH="1">
            <a:off x="6232526" y="5511715"/>
            <a:ext cx="1802057" cy="22154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Gerade Verbindung mit Pfeil 4"/>
          <p:cNvCxnSpPr/>
          <p:nvPr/>
        </p:nvCxnSpPr>
        <p:spPr>
          <a:xfrm flipV="1">
            <a:off x="3837495" y="5733256"/>
            <a:ext cx="917625" cy="4265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461826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539552" y="3068960"/>
            <a:ext cx="7992888" cy="3600400"/>
          </a:xfrm>
        </p:spPr>
        <p:txBody>
          <a:bodyPr/>
          <a:lstStyle/>
          <a:p>
            <a:pPr marL="342900" indent="-342900">
              <a:lnSpc>
                <a:spcPct val="150000"/>
              </a:lnSpc>
              <a:buFont typeface="Arial" pitchFamily="34" charset="0"/>
              <a:buChar char="•"/>
            </a:pPr>
            <a:r>
              <a:rPr lang="de-DE" dirty="0">
                <a:effectLst>
                  <a:outerShdw blurRad="38100" dist="38100" dir="2700000" algn="tl">
                    <a:srgbClr val="000000">
                      <a:alpha val="43137"/>
                    </a:srgbClr>
                  </a:outerShdw>
                </a:effectLst>
              </a:rPr>
              <a:t>Stress ist </a:t>
            </a:r>
            <a:r>
              <a:rPr lang="de-DE" dirty="0" smtClean="0">
                <a:effectLst>
                  <a:outerShdw blurRad="38100" dist="38100" dir="2700000" algn="tl">
                    <a:srgbClr val="000000">
                      <a:alpha val="43137"/>
                    </a:srgbClr>
                  </a:outerShdw>
                </a:effectLst>
              </a:rPr>
              <a:t>abhängig </a:t>
            </a:r>
            <a:r>
              <a:rPr lang="de-DE" dirty="0">
                <a:effectLst>
                  <a:outerShdw blurRad="38100" dist="38100" dir="2700000" algn="tl">
                    <a:srgbClr val="000000">
                      <a:alpha val="43137"/>
                    </a:srgbClr>
                  </a:outerShdw>
                </a:effectLst>
              </a:rPr>
              <a:t>von der subjektiven Bewertung der Situation sowie der Ressourcen, die der Person nach eigener Einschätzung zur Verfügung stehen, um die Situation zu bewältigen</a:t>
            </a:r>
          </a:p>
        </p:txBody>
      </p:sp>
    </p:spTree>
    <p:extLst>
      <p:ext uri="{BB962C8B-B14F-4D97-AF65-F5344CB8AC3E}">
        <p14:creationId xmlns:p14="http://schemas.microsoft.com/office/powerpoint/2010/main" xmlns="" val="2725197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3140968"/>
            <a:ext cx="7056784" cy="3240360"/>
          </a:xfrm>
        </p:spPr>
        <p:txBody>
          <a:bodyPr/>
          <a:lstStyle/>
          <a:p>
            <a:pPr marL="342900" indent="-342900">
              <a:lnSpc>
                <a:spcPct val="150000"/>
              </a:lnSpc>
              <a:buFont typeface="Arial" pitchFamily="34" charset="0"/>
              <a:buChar char="•"/>
            </a:pPr>
            <a:r>
              <a:rPr lang="de-DE" dirty="0">
                <a:effectLst>
                  <a:outerShdw blurRad="38100" dist="38100" dir="2700000" algn="tl">
                    <a:srgbClr val="000000">
                      <a:alpha val="43137"/>
                    </a:srgbClr>
                  </a:outerShdw>
                </a:effectLst>
              </a:rPr>
              <a:t>Wenn es hier zu einer Diskrepanz kommt, d.h. die Person für sich keine Möglichkeit findet, die Situation angemessen zu bewältigen, entsteht </a:t>
            </a:r>
            <a:r>
              <a:rPr lang="de-DE" dirty="0" err="1">
                <a:effectLst>
                  <a:outerShdw blurRad="38100" dist="38100" dir="2700000" algn="tl">
                    <a:srgbClr val="000000">
                      <a:alpha val="43137"/>
                    </a:srgbClr>
                  </a:outerShdw>
                </a:effectLst>
              </a:rPr>
              <a:t>Distress</a:t>
            </a:r>
            <a:endParaRPr lang="de-DE"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9028162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060848"/>
            <a:ext cx="7056784" cy="4320480"/>
          </a:xfrm>
        </p:spPr>
        <p:txBody>
          <a:bodyPr/>
          <a:lstStyle/>
          <a:p>
            <a:pPr algn="ctr">
              <a:lnSpc>
                <a:spcPct val="150000"/>
              </a:lnSpc>
            </a:pPr>
            <a:r>
              <a:rPr lang="de-DE" dirty="0" smtClean="0">
                <a:effectLst>
                  <a:outerShdw blurRad="38100" dist="38100" dir="2700000" algn="tl">
                    <a:srgbClr val="000000">
                      <a:alpha val="43137"/>
                    </a:srgbClr>
                  </a:outerShdw>
                </a:effectLst>
              </a:rPr>
              <a:t>Arten von Stress</a:t>
            </a:r>
          </a:p>
          <a:p>
            <a:pPr algn="ctr">
              <a:lnSpc>
                <a:spcPct val="150000"/>
              </a:lnSpc>
            </a:pPr>
            <a:r>
              <a:rPr lang="de-DE" dirty="0" smtClean="0">
                <a:solidFill>
                  <a:srgbClr val="FF0000"/>
                </a:solidFill>
                <a:effectLst>
                  <a:outerShdw blurRad="38100" dist="38100" dir="2700000" algn="tl">
                    <a:srgbClr val="000000">
                      <a:alpha val="43137"/>
                    </a:srgbClr>
                  </a:outerShdw>
                </a:effectLst>
              </a:rPr>
              <a:t>Hyperstress</a:t>
            </a:r>
          </a:p>
          <a:p>
            <a:pPr algn="ctr">
              <a:lnSpc>
                <a:spcPct val="150000"/>
              </a:lnSpc>
            </a:pPr>
            <a:endParaRPr lang="de-DE" dirty="0">
              <a:effectLst>
                <a:outerShdw blurRad="38100" dist="38100" dir="2700000" algn="tl">
                  <a:srgbClr val="000000">
                    <a:alpha val="43137"/>
                  </a:srgbClr>
                </a:outerShdw>
              </a:effectLst>
            </a:endParaRPr>
          </a:p>
          <a:p>
            <a:pPr>
              <a:lnSpc>
                <a:spcPct val="150000"/>
              </a:lnSpc>
            </a:pPr>
            <a:r>
              <a:rPr lang="de-DE" dirty="0" smtClean="0">
                <a:effectLst>
                  <a:outerShdw blurRad="38100" dist="38100" dir="2700000" algn="tl">
                    <a:srgbClr val="000000">
                      <a:alpha val="43137"/>
                    </a:srgbClr>
                  </a:outerShdw>
                </a:effectLst>
              </a:rPr>
              <a:t>Eustress                             Stress                            </a:t>
            </a:r>
            <a:r>
              <a:rPr lang="de-DE" dirty="0" err="1" smtClean="0">
                <a:effectLst>
                  <a:outerShdw blurRad="38100" dist="38100" dir="2700000" algn="tl">
                    <a:srgbClr val="000000">
                      <a:alpha val="43137"/>
                    </a:srgbClr>
                  </a:outerShdw>
                </a:effectLst>
              </a:rPr>
              <a:t>Distress</a:t>
            </a:r>
            <a:endParaRPr lang="de-DE" dirty="0" smtClean="0">
              <a:effectLst>
                <a:outerShdw blurRad="38100" dist="38100" dir="2700000" algn="tl">
                  <a:srgbClr val="000000">
                    <a:alpha val="43137"/>
                  </a:srgbClr>
                </a:outerShdw>
              </a:effectLst>
            </a:endParaRPr>
          </a:p>
          <a:p>
            <a:pPr>
              <a:lnSpc>
                <a:spcPct val="150000"/>
              </a:lnSpc>
            </a:pPr>
            <a:endParaRPr lang="de-DE" dirty="0">
              <a:effectLst>
                <a:outerShdw blurRad="38100" dist="38100" dir="2700000" algn="tl">
                  <a:srgbClr val="000000">
                    <a:alpha val="43137"/>
                  </a:srgbClr>
                </a:outerShdw>
              </a:effectLst>
            </a:endParaRPr>
          </a:p>
          <a:p>
            <a:pPr algn="ctr">
              <a:lnSpc>
                <a:spcPct val="150000"/>
              </a:lnSpc>
            </a:pPr>
            <a:r>
              <a:rPr lang="de-DE" dirty="0" smtClean="0">
                <a:effectLst>
                  <a:outerShdw blurRad="38100" dist="38100" dir="2700000" algn="tl">
                    <a:srgbClr val="000000">
                      <a:alpha val="43137"/>
                    </a:srgbClr>
                  </a:outerShdw>
                </a:effectLst>
              </a:rPr>
              <a:t>Hypostress</a:t>
            </a:r>
          </a:p>
          <a:p>
            <a:pPr algn="ctr">
              <a:lnSpc>
                <a:spcPct val="150000"/>
              </a:lnSpc>
            </a:pPr>
            <a:endParaRPr lang="de-DE" b="1" dirty="0">
              <a:solidFill>
                <a:srgbClr val="FF0000"/>
              </a:solidFill>
              <a:effectLst>
                <a:outerShdw blurRad="38100" dist="38100" dir="2700000" algn="tl">
                  <a:srgbClr val="000000">
                    <a:alpha val="43137"/>
                  </a:srgbClr>
                </a:outerShdw>
              </a:effectLst>
            </a:endParaRPr>
          </a:p>
        </p:txBody>
      </p:sp>
      <p:cxnSp>
        <p:nvCxnSpPr>
          <p:cNvPr id="3" name="Gerade Verbindung 2"/>
          <p:cNvCxnSpPr/>
          <p:nvPr/>
        </p:nvCxnSpPr>
        <p:spPr>
          <a:xfrm>
            <a:off x="4427984" y="3212976"/>
            <a:ext cx="0"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Gerade Verbindung 4"/>
          <p:cNvCxnSpPr/>
          <p:nvPr/>
        </p:nvCxnSpPr>
        <p:spPr>
          <a:xfrm>
            <a:off x="5148064" y="414908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p:nvCxnSpPr>
        <p:spPr>
          <a:xfrm>
            <a:off x="2339752" y="414908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4427984" y="4365104"/>
            <a:ext cx="0" cy="64807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7049478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683568" y="2204864"/>
            <a:ext cx="7776864" cy="4248472"/>
          </a:xfrm>
        </p:spPr>
        <p:txBody>
          <a:bodyPr/>
          <a:lstStyle/>
          <a:p>
            <a:pPr marL="342900" indent="-342900" algn="ctr">
              <a:lnSpc>
                <a:spcPct val="150000"/>
              </a:lnSpc>
              <a:buFont typeface="Arial" pitchFamily="34" charset="0"/>
              <a:buChar char="•"/>
            </a:pPr>
            <a:r>
              <a:rPr lang="de-DE" sz="2800" dirty="0" smtClean="0">
                <a:effectLst>
                  <a:outerShdw blurRad="38100" dist="38100" dir="2700000" algn="tl">
                    <a:srgbClr val="000000">
                      <a:alpha val="43137"/>
                    </a:srgbClr>
                  </a:outerShdw>
                </a:effectLst>
              </a:rPr>
              <a:t>Stressoren</a:t>
            </a:r>
          </a:p>
          <a:p>
            <a:pPr marL="342900" indent="-342900" algn="ctr">
              <a:lnSpc>
                <a:spcPct val="150000"/>
              </a:lnSpc>
              <a:buFont typeface="Arial" pitchFamily="34" charset="0"/>
              <a:buChar char="•"/>
            </a:pPr>
            <a:endParaRPr lang="de-DE"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dirty="0">
                <a:effectLst>
                  <a:outerShdw blurRad="38100" dist="38100" dir="2700000" algn="tl">
                    <a:srgbClr val="000000">
                      <a:alpha val="43137"/>
                    </a:srgbClr>
                  </a:outerShdw>
                </a:effectLst>
              </a:rPr>
              <a:t>Unvorhersehbarkeit</a:t>
            </a:r>
          </a:p>
          <a:p>
            <a:pPr marL="342900" indent="-342900">
              <a:lnSpc>
                <a:spcPct val="150000"/>
              </a:lnSpc>
              <a:buFont typeface="Arial" pitchFamily="34" charset="0"/>
              <a:buChar char="•"/>
            </a:pPr>
            <a:r>
              <a:rPr lang="de-DE" dirty="0">
                <a:effectLst>
                  <a:outerShdw blurRad="38100" dist="38100" dir="2700000" algn="tl">
                    <a:srgbClr val="000000">
                      <a:alpha val="43137"/>
                    </a:srgbClr>
                  </a:outerShdw>
                </a:effectLst>
              </a:rPr>
              <a:t>Mehrdeutigkeit</a:t>
            </a:r>
          </a:p>
          <a:p>
            <a:pPr marL="342900" indent="-342900">
              <a:lnSpc>
                <a:spcPct val="150000"/>
              </a:lnSpc>
              <a:buFont typeface="Arial" pitchFamily="34" charset="0"/>
              <a:buChar char="•"/>
            </a:pPr>
            <a:r>
              <a:rPr lang="de-DE" dirty="0">
                <a:effectLst>
                  <a:outerShdw blurRad="38100" dist="38100" dir="2700000" algn="tl">
                    <a:srgbClr val="000000">
                      <a:alpha val="43137"/>
                    </a:srgbClr>
                  </a:outerShdw>
                </a:effectLst>
              </a:rPr>
              <a:t>Unkontrollierbarkeit</a:t>
            </a:r>
          </a:p>
          <a:p>
            <a:pPr marL="342900" indent="-342900">
              <a:lnSpc>
                <a:spcPct val="150000"/>
              </a:lnSpc>
              <a:buFont typeface="Arial" pitchFamily="34" charset="0"/>
              <a:buChar char="•"/>
            </a:pPr>
            <a:r>
              <a:rPr lang="de-DE" dirty="0">
                <a:effectLst>
                  <a:outerShdw blurRad="38100" dist="38100" dir="2700000" algn="tl">
                    <a:srgbClr val="000000">
                      <a:alpha val="43137"/>
                    </a:srgbClr>
                  </a:outerShdw>
                </a:effectLst>
              </a:rPr>
              <a:t>Annahme von negativen Konsequenzen</a:t>
            </a:r>
          </a:p>
          <a:p>
            <a:pPr marL="342900" indent="-342900">
              <a:lnSpc>
                <a:spcPct val="150000"/>
              </a:lnSpc>
              <a:buFont typeface="Arial" pitchFamily="34" charset="0"/>
              <a:buChar char="•"/>
            </a:pP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215764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467544" y="2204864"/>
            <a:ext cx="8136904" cy="4392488"/>
          </a:xfrm>
        </p:spPr>
        <p:txBody>
          <a:bodyPr>
            <a:normAutofit/>
          </a:bodyPr>
          <a:lstStyle/>
          <a:p>
            <a:pPr algn="ctr">
              <a:lnSpc>
                <a:spcPct val="150000"/>
              </a:lnSpc>
            </a:pPr>
            <a:r>
              <a:rPr lang="de-DE" sz="2400" dirty="0">
                <a:effectLst>
                  <a:outerShdw blurRad="38100" dist="38100" dir="2700000" algn="tl">
                    <a:srgbClr val="000000">
                      <a:alpha val="43137"/>
                    </a:srgbClr>
                  </a:outerShdw>
                </a:effectLst>
              </a:rPr>
              <a:t>Positive Wirkungen von </a:t>
            </a:r>
            <a:r>
              <a:rPr lang="de-DE" sz="2400" dirty="0" smtClean="0">
                <a:effectLst>
                  <a:outerShdw blurRad="38100" dist="38100" dir="2700000" algn="tl">
                    <a:srgbClr val="000000">
                      <a:alpha val="43137"/>
                    </a:srgbClr>
                  </a:outerShdw>
                </a:effectLst>
              </a:rPr>
              <a:t>Stress</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Hohe körperliche Aktivierung</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Erhöhte Konzentrationsleistung</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Langes Durchhaltevermögen</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Kaum negative Gefühle</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Ausblenden von Beeinträchtigungen</a:t>
            </a:r>
          </a:p>
          <a:p>
            <a:pPr marL="342900" indent="-342900">
              <a:lnSpc>
                <a:spcPct val="150000"/>
              </a:lnSpc>
              <a:buFont typeface="Arial" pitchFamily="34" charset="0"/>
              <a:buChar char="•"/>
            </a:pPr>
            <a:endParaRPr lang="de-DE"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54690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395536" y="1988840"/>
            <a:ext cx="8280920" cy="4608512"/>
          </a:xfrm>
        </p:spPr>
        <p:txBody>
          <a:bodyPr>
            <a:normAutofit fontScale="85000" lnSpcReduction="20000"/>
          </a:bodyPr>
          <a:lstStyle/>
          <a:p>
            <a:pPr algn="ctr">
              <a:lnSpc>
                <a:spcPct val="150000"/>
              </a:lnSpc>
            </a:pPr>
            <a:r>
              <a:rPr lang="de-AT" sz="2800" b="1" dirty="0"/>
              <a:t>Negative </a:t>
            </a:r>
            <a:r>
              <a:rPr lang="de-AT" sz="2800" b="1" dirty="0" smtClean="0"/>
              <a:t>Stressreaktionen</a:t>
            </a:r>
          </a:p>
          <a:p>
            <a:pPr marL="457200" indent="-457200">
              <a:lnSpc>
                <a:spcPct val="150000"/>
              </a:lnSpc>
              <a:buFont typeface="Arial" pitchFamily="34" charset="0"/>
              <a:buChar char="•"/>
            </a:pPr>
            <a:r>
              <a:rPr lang="de-DE" sz="2800" dirty="0">
                <a:effectLst>
                  <a:outerShdw blurRad="38100" dist="38100" dir="2700000" algn="tl">
                    <a:srgbClr val="000000">
                      <a:alpha val="43137"/>
                    </a:srgbClr>
                  </a:outerShdw>
                </a:effectLst>
              </a:rPr>
              <a:t>Wahrnehmungsbeeinträchtigungen</a:t>
            </a:r>
          </a:p>
          <a:p>
            <a:pPr marL="457200" indent="-457200">
              <a:lnSpc>
                <a:spcPct val="150000"/>
              </a:lnSpc>
              <a:buFont typeface="Arial" pitchFamily="34" charset="0"/>
              <a:buChar char="•"/>
            </a:pPr>
            <a:r>
              <a:rPr lang="de-DE" sz="2800" dirty="0">
                <a:effectLst>
                  <a:outerShdw blurRad="38100" dist="38100" dir="2700000" algn="tl">
                    <a:srgbClr val="000000">
                      <a:alpha val="43137"/>
                    </a:srgbClr>
                  </a:outerShdw>
                </a:effectLst>
              </a:rPr>
              <a:t>Überwältigung / Erstarrung</a:t>
            </a:r>
          </a:p>
          <a:p>
            <a:pPr marL="457200" indent="-457200">
              <a:lnSpc>
                <a:spcPct val="150000"/>
              </a:lnSpc>
              <a:buFont typeface="Arial" pitchFamily="34" charset="0"/>
              <a:buChar char="•"/>
            </a:pPr>
            <a:r>
              <a:rPr lang="de-DE" sz="2800" dirty="0">
                <a:effectLst>
                  <a:outerShdw blurRad="38100" dist="38100" dir="2700000" algn="tl">
                    <a:srgbClr val="000000">
                      <a:alpha val="43137"/>
                    </a:srgbClr>
                  </a:outerShdw>
                </a:effectLst>
              </a:rPr>
              <a:t>Starke Nervosität</a:t>
            </a:r>
          </a:p>
          <a:p>
            <a:pPr marL="457200" indent="-457200">
              <a:lnSpc>
                <a:spcPct val="150000"/>
              </a:lnSpc>
              <a:buFont typeface="Arial" pitchFamily="34" charset="0"/>
              <a:buChar char="•"/>
            </a:pPr>
            <a:r>
              <a:rPr lang="de-DE" sz="2800" dirty="0">
                <a:effectLst>
                  <a:outerShdw blurRad="38100" dist="38100" dir="2700000" algn="tl">
                    <a:srgbClr val="000000">
                      <a:alpha val="43137"/>
                    </a:srgbClr>
                  </a:outerShdw>
                </a:effectLst>
              </a:rPr>
              <a:t>Verwirrungszustände</a:t>
            </a:r>
          </a:p>
          <a:p>
            <a:pPr marL="457200" indent="-457200">
              <a:lnSpc>
                <a:spcPct val="150000"/>
              </a:lnSpc>
              <a:buFont typeface="Arial" pitchFamily="34" charset="0"/>
              <a:buChar char="•"/>
            </a:pPr>
            <a:r>
              <a:rPr lang="de-DE" sz="2800" dirty="0">
                <a:effectLst>
                  <a:outerShdw blurRad="38100" dist="38100" dir="2700000" algn="tl">
                    <a:srgbClr val="000000">
                      <a:alpha val="43137"/>
                    </a:srgbClr>
                  </a:outerShdw>
                </a:effectLst>
              </a:rPr>
              <a:t>Aggressivität</a:t>
            </a:r>
          </a:p>
          <a:p>
            <a:pPr marL="457200" indent="-457200">
              <a:lnSpc>
                <a:spcPct val="150000"/>
              </a:lnSpc>
              <a:buFont typeface="Arial" pitchFamily="34" charset="0"/>
              <a:buChar char="•"/>
            </a:pPr>
            <a:r>
              <a:rPr lang="de-DE" sz="2800" dirty="0">
                <a:effectLst>
                  <a:outerShdw blurRad="38100" dist="38100" dir="2700000" algn="tl">
                    <a:srgbClr val="000000">
                      <a:alpha val="43137"/>
                    </a:srgbClr>
                  </a:outerShdw>
                </a:effectLst>
              </a:rPr>
              <a:t>Leistungsabfall</a:t>
            </a:r>
          </a:p>
          <a:p>
            <a:pPr marL="457200" indent="-457200">
              <a:lnSpc>
                <a:spcPct val="150000"/>
              </a:lnSpc>
              <a:buFont typeface="Arial" pitchFamily="34" charset="0"/>
              <a:buChar char="•"/>
            </a:pPr>
            <a:r>
              <a:rPr lang="de-DE" sz="2800" dirty="0">
                <a:effectLst>
                  <a:outerShdw blurRad="38100" dist="38100" dir="2700000" algn="tl">
                    <a:srgbClr val="000000">
                      <a:alpha val="43137"/>
                    </a:srgbClr>
                  </a:outerShdw>
                </a:effectLst>
              </a:rPr>
              <a:t>Erschöpfungszustände</a:t>
            </a:r>
          </a:p>
          <a:p>
            <a:pPr marL="457200" indent="-457200">
              <a:lnSpc>
                <a:spcPct val="150000"/>
              </a:lnSpc>
              <a:buFont typeface="Arial" pitchFamily="34" charset="0"/>
              <a:buChar char="•"/>
            </a:pP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393065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395536" y="2060848"/>
            <a:ext cx="8352928" cy="4608512"/>
          </a:xfrm>
        </p:spPr>
        <p:txBody>
          <a:bodyPr>
            <a:normAutofit/>
          </a:bodyPr>
          <a:lstStyle/>
          <a:p>
            <a:pPr algn="ctr">
              <a:lnSpc>
                <a:spcPct val="150000"/>
              </a:lnSpc>
            </a:pPr>
            <a:r>
              <a:rPr lang="de-DE" sz="2800" dirty="0" smtClean="0">
                <a:effectLst>
                  <a:outerShdw blurRad="38100" dist="38100" dir="2700000" algn="tl">
                    <a:srgbClr val="000000">
                      <a:alpha val="43137"/>
                    </a:srgbClr>
                  </a:outerShdw>
                </a:effectLst>
              </a:rPr>
              <a:t>Reaktionen während dem Ereignis</a:t>
            </a:r>
          </a:p>
          <a:p>
            <a:pPr marL="457200" indent="-457200">
              <a:lnSpc>
                <a:spcPct val="150000"/>
              </a:lnSpc>
              <a:buFont typeface="Arial" pitchFamily="34" charset="0"/>
              <a:buChar char="•"/>
            </a:pPr>
            <a:r>
              <a:rPr lang="de-DE" sz="2400" dirty="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Beeinträchtigung der Wahrnehmung</a:t>
            </a:r>
          </a:p>
          <a:p>
            <a:pPr marL="457200" indent="-457200">
              <a:lnSpc>
                <a:spcPct val="150000"/>
              </a:lnSpc>
              <a:buFont typeface="Arial" pitchFamily="34" charset="0"/>
              <a:buChar char="•"/>
            </a:pPr>
            <a:r>
              <a:rPr lang="de-DE" sz="2400" dirty="0">
                <a:effectLst>
                  <a:outerShdw blurRad="38100" dist="38100" dir="2700000" algn="tl">
                    <a:srgbClr val="000000">
                      <a:alpha val="43137"/>
                    </a:srgbClr>
                  </a:outerShdw>
                </a:effectLst>
              </a:rPr>
              <a:t> </a:t>
            </a:r>
            <a:r>
              <a:rPr lang="de-DE" sz="2400" b="1" dirty="0" err="1">
                <a:effectLst>
                  <a:outerShdw blurRad="38100" dist="38100" dir="2700000" algn="tl">
                    <a:srgbClr val="000000">
                      <a:alpha val="43137"/>
                    </a:srgbClr>
                  </a:outerShdw>
                </a:effectLst>
              </a:rPr>
              <a:t>Derealisationserlebnisse</a:t>
            </a:r>
            <a:r>
              <a:rPr lang="de-DE" sz="2400" dirty="0">
                <a:effectLst>
                  <a:outerShdw blurRad="38100" dist="38100" dir="2700000" algn="tl">
                    <a:srgbClr val="000000">
                      <a:alpha val="43137"/>
                    </a:srgbClr>
                  </a:outerShdw>
                </a:effectLst>
              </a:rPr>
              <a:t> („wie im Film“)</a:t>
            </a:r>
          </a:p>
          <a:p>
            <a:pPr marL="457200" indent="-457200">
              <a:lnSpc>
                <a:spcPct val="150000"/>
              </a:lnSpc>
              <a:buFont typeface="Arial" pitchFamily="34" charset="0"/>
              <a:buChar char="•"/>
            </a:pPr>
            <a:r>
              <a:rPr lang="de-DE" sz="2400" dirty="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Depersonalisation </a:t>
            </a:r>
            <a:r>
              <a:rPr lang="de-DE" sz="2400" dirty="0">
                <a:effectLst>
                  <a:outerShdw blurRad="38100" dist="38100" dir="2700000" algn="tl">
                    <a:srgbClr val="000000">
                      <a:alpha val="43137"/>
                    </a:srgbClr>
                  </a:outerShdw>
                </a:effectLst>
              </a:rPr>
              <a:t>(z.B. Folter, Vergewaltigung, </a:t>
            </a:r>
            <a:r>
              <a:rPr lang="de-DE" sz="2400" dirty="0" smtClean="0">
                <a:effectLst>
                  <a:outerShdw blurRad="38100" dist="38100" dir="2700000" algn="tl">
                    <a:srgbClr val="000000">
                      <a:alpha val="43137"/>
                    </a:srgbClr>
                  </a:outerShdw>
                </a:effectLst>
              </a:rPr>
              <a:t>Unfall</a:t>
            </a:r>
            <a:r>
              <a:rPr lang="de-DE" sz="2400" dirty="0">
                <a:effectLst>
                  <a:outerShdw blurRad="38100" dist="38100" dir="2700000" algn="tl">
                    <a:srgbClr val="000000">
                      <a:alpha val="43137"/>
                    </a:srgbClr>
                  </a:outerShdw>
                </a:effectLst>
              </a:rPr>
              <a:t>)</a:t>
            </a:r>
          </a:p>
          <a:p>
            <a:pPr marL="457200" indent="-457200">
              <a:lnSpc>
                <a:spcPct val="150000"/>
              </a:lnSpc>
              <a:buFont typeface="Arial" pitchFamily="34" charset="0"/>
              <a:buChar char="•"/>
            </a:pPr>
            <a:r>
              <a:rPr lang="de-DE" sz="2400" b="1" dirty="0">
                <a:effectLst>
                  <a:outerShdw blurRad="38100" dist="38100" dir="2700000" algn="tl">
                    <a:srgbClr val="000000">
                      <a:alpha val="43137"/>
                    </a:srgbClr>
                  </a:outerShdw>
                </a:effectLst>
              </a:rPr>
              <a:t> Emotionale Taubheit </a:t>
            </a:r>
            <a:r>
              <a:rPr lang="de-DE" sz="2400" dirty="0">
                <a:effectLst>
                  <a:outerShdw blurRad="38100" dist="38100" dir="2700000" algn="tl">
                    <a:srgbClr val="000000">
                      <a:alpha val="43137"/>
                    </a:srgbClr>
                  </a:outerShdw>
                </a:effectLst>
              </a:rPr>
              <a:t>– „gefühllos“</a:t>
            </a:r>
          </a:p>
          <a:p>
            <a:pPr marL="457200" indent="-457200">
              <a:lnSpc>
                <a:spcPct val="150000"/>
              </a:lnSpc>
              <a:buFont typeface="Arial" pitchFamily="34" charset="0"/>
              <a:buChar char="•"/>
            </a:pPr>
            <a:r>
              <a:rPr lang="de-DE" sz="2400" dirty="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Dissoziative Amnesie </a:t>
            </a:r>
            <a:r>
              <a:rPr lang="de-DE" sz="2400" dirty="0">
                <a:effectLst>
                  <a:outerShdw blurRad="38100" dist="38100" dir="2700000" algn="tl">
                    <a:srgbClr val="000000">
                      <a:alpha val="43137"/>
                    </a:srgbClr>
                  </a:outerShdw>
                </a:effectLst>
              </a:rPr>
              <a:t>(„Gedächtnislücken“ – Teile 	wurden nicht abgespeichert)</a:t>
            </a:r>
          </a:p>
          <a:p>
            <a:pPr marL="457200" indent="-457200">
              <a:lnSpc>
                <a:spcPct val="150000"/>
              </a:lnSpc>
              <a:buFont typeface="Arial" pitchFamily="34" charset="0"/>
              <a:buChar char="•"/>
            </a:pPr>
            <a:endParaRPr lang="de-DE"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8744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685800" y="2348880"/>
            <a:ext cx="7772400" cy="3888432"/>
          </a:xfrm>
        </p:spPr>
        <p:txBody>
          <a:bodyPr anchor="ctr">
            <a:normAutofit/>
          </a:bodyPr>
          <a:lstStyle/>
          <a:p>
            <a:pPr algn="ctr"/>
            <a:r>
              <a:rPr lang="de-DE" sz="3600" b="1" dirty="0" smtClean="0">
                <a:effectLst>
                  <a:outerShdw blurRad="38100" dist="38100" dir="2700000" algn="tl">
                    <a:srgbClr val="000000">
                      <a:alpha val="43137"/>
                    </a:srgbClr>
                  </a:outerShdw>
                </a:effectLst>
              </a:rPr>
              <a:t>Damit Helfer und Helferinnen nach ihrem Einsatz nicht alleine mit ihren Erlebnissen dastehen, bietet die Bergrettung die Unterstützung durch Peers</a:t>
            </a:r>
            <a:endParaRPr lang="de-DE"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2159267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467544" y="2132856"/>
            <a:ext cx="8208912" cy="4536504"/>
          </a:xfrm>
        </p:spPr>
        <p:txBody>
          <a:bodyPr>
            <a:normAutofit/>
          </a:bodyPr>
          <a:lstStyle/>
          <a:p>
            <a:pPr algn="ctr">
              <a:lnSpc>
                <a:spcPct val="150000"/>
              </a:lnSpc>
            </a:pPr>
            <a:r>
              <a:rPr lang="de-DE" sz="2800" dirty="0" smtClean="0">
                <a:effectLst>
                  <a:outerShdw blurRad="38100" dist="38100" dir="2700000" algn="tl">
                    <a:srgbClr val="000000">
                      <a:alpha val="43137"/>
                    </a:srgbClr>
                  </a:outerShdw>
                </a:effectLst>
              </a:rPr>
              <a:t>Weitere mögliche Reaktionen</a:t>
            </a:r>
          </a:p>
          <a:p>
            <a:pPr algn="ctr">
              <a:lnSpc>
                <a:spcPct val="150000"/>
              </a:lnSpc>
            </a:pPr>
            <a:endParaRPr lang="de-DE" sz="2800"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b="1" dirty="0">
                <a:effectLst>
                  <a:outerShdw blurRad="38100" dist="38100" dir="2700000" algn="tl">
                    <a:srgbClr val="000000">
                      <a:alpha val="43137"/>
                    </a:srgbClr>
                  </a:outerShdw>
                </a:effectLst>
              </a:rPr>
              <a:t>Übererregtheit</a:t>
            </a:r>
            <a:r>
              <a:rPr lang="de-DE" dirty="0">
                <a:effectLst>
                  <a:outerShdw blurRad="38100" dist="38100" dir="2700000" algn="tl">
                    <a:srgbClr val="000000">
                      <a:alpha val="43137"/>
                    </a:srgbClr>
                  </a:outerShdw>
                </a:effectLst>
              </a:rPr>
              <a:t> (Nervosität, starke Emotionen, </a:t>
            </a:r>
            <a:r>
              <a:rPr lang="de-DE" dirty="0" smtClean="0">
                <a:effectLst>
                  <a:outerShdw blurRad="38100" dist="38100" dir="2700000" algn="tl">
                    <a:srgbClr val="000000">
                      <a:alpha val="43137"/>
                    </a:srgbClr>
                  </a:outerShdw>
                </a:effectLst>
              </a:rPr>
              <a:t>...)</a:t>
            </a:r>
            <a:endParaRPr lang="de-DE"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b="1" dirty="0">
                <a:effectLst>
                  <a:outerShdw blurRad="38100" dist="38100" dir="2700000" algn="tl">
                    <a:srgbClr val="000000">
                      <a:alpha val="43137"/>
                    </a:srgbClr>
                  </a:outerShdw>
                </a:effectLst>
              </a:rPr>
              <a:t> </a:t>
            </a:r>
            <a:r>
              <a:rPr lang="de-DE" b="1" dirty="0" err="1">
                <a:effectLst>
                  <a:outerShdw blurRad="38100" dist="38100" dir="2700000" algn="tl">
                    <a:srgbClr val="000000">
                      <a:alpha val="43137"/>
                    </a:srgbClr>
                  </a:outerShdw>
                </a:effectLst>
              </a:rPr>
              <a:t>Desorganisiertheit</a:t>
            </a:r>
            <a:r>
              <a:rPr lang="de-DE" b="1" dirty="0">
                <a:effectLst>
                  <a:outerShdw blurRad="38100" dist="38100" dir="2700000" algn="tl">
                    <a:srgbClr val="000000">
                      <a:alpha val="43137"/>
                    </a:srgbClr>
                  </a:outerShdw>
                </a:effectLst>
              </a:rPr>
              <a:t> </a:t>
            </a:r>
            <a:r>
              <a:rPr lang="de-DE" dirty="0">
                <a:effectLst>
                  <a:outerShdw blurRad="38100" dist="38100" dir="2700000" algn="tl">
                    <a:srgbClr val="000000">
                      <a:alpha val="43137"/>
                    </a:srgbClr>
                  </a:outerShdw>
                </a:effectLst>
              </a:rPr>
              <a:t>(Verwirrung, </a:t>
            </a:r>
            <a:r>
              <a:rPr lang="de-DE" dirty="0" err="1">
                <a:effectLst>
                  <a:outerShdw blurRad="38100" dist="38100" dir="2700000" algn="tl">
                    <a:srgbClr val="000000">
                      <a:alpha val="43137"/>
                    </a:srgbClr>
                  </a:outerShdw>
                </a:effectLst>
              </a:rPr>
              <a:t>Unstrukturiertheit</a:t>
            </a:r>
            <a:r>
              <a:rPr lang="de-DE" dirty="0">
                <a:effectLst>
                  <a:outerShdw blurRad="38100" dist="38100" dir="2700000" algn="tl">
                    <a:srgbClr val="000000">
                      <a:alpha val="43137"/>
                    </a:srgbClr>
                  </a:outerShdw>
                </a:effectLst>
              </a:rPr>
              <a:t>, </a:t>
            </a:r>
            <a:r>
              <a:rPr lang="de-DE" dirty="0" smtClean="0">
                <a:effectLst>
                  <a:outerShdw blurRad="38100" dist="38100" dir="2700000" algn="tl">
                    <a:srgbClr val="000000">
                      <a:alpha val="43137"/>
                    </a:srgbClr>
                  </a:outerShdw>
                </a:effectLst>
              </a:rPr>
              <a:t>...)</a:t>
            </a:r>
            <a:endParaRPr lang="de-DE"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dirty="0">
                <a:effectLst>
                  <a:outerShdw blurRad="38100" dist="38100" dir="2700000" algn="tl">
                    <a:srgbClr val="000000">
                      <a:alpha val="43137"/>
                    </a:srgbClr>
                  </a:outerShdw>
                </a:effectLst>
              </a:rPr>
              <a:t> </a:t>
            </a:r>
            <a:r>
              <a:rPr lang="de-DE" b="1" dirty="0">
                <a:effectLst>
                  <a:outerShdw blurRad="38100" dist="38100" dir="2700000" algn="tl">
                    <a:srgbClr val="000000">
                      <a:alpha val="43137"/>
                    </a:srgbClr>
                  </a:outerShdw>
                </a:effectLst>
              </a:rPr>
              <a:t>Erstarrung</a:t>
            </a:r>
            <a:r>
              <a:rPr lang="de-DE" dirty="0">
                <a:effectLst>
                  <a:outerShdw blurRad="38100" dist="38100" dir="2700000" algn="tl">
                    <a:srgbClr val="000000">
                      <a:alpha val="43137"/>
                    </a:srgbClr>
                  </a:outerShdw>
                </a:effectLst>
              </a:rPr>
              <a:t> („Schockzustand“, Überwältigung)</a:t>
            </a:r>
          </a:p>
          <a:p>
            <a:pPr marL="342900" indent="-342900">
              <a:lnSpc>
                <a:spcPct val="150000"/>
              </a:lnSpc>
              <a:buFont typeface="Arial" pitchFamily="34" charset="0"/>
              <a:buChar char="•"/>
            </a:pPr>
            <a:endParaRPr lang="de-DE" sz="2800"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4944098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467544" y="2132856"/>
            <a:ext cx="8136904" cy="4536504"/>
          </a:xfrm>
        </p:spPr>
        <p:txBody>
          <a:bodyPr>
            <a:normAutofit/>
          </a:bodyPr>
          <a:lstStyle/>
          <a:p>
            <a:pPr algn="ctr">
              <a:lnSpc>
                <a:spcPct val="150000"/>
              </a:lnSpc>
            </a:pPr>
            <a:r>
              <a:rPr lang="de-DE" sz="2800" dirty="0" smtClean="0">
                <a:effectLst>
                  <a:outerShdw blurRad="38100" dist="38100" dir="2700000" algn="tl">
                    <a:srgbClr val="000000">
                      <a:alpha val="43137"/>
                    </a:srgbClr>
                  </a:outerShdw>
                </a:effectLst>
              </a:rPr>
              <a:t>Weitere mögliche Reaktionen</a:t>
            </a:r>
          </a:p>
          <a:p>
            <a:pPr algn="ctr">
              <a:lnSpc>
                <a:spcPct val="150000"/>
              </a:lnSpc>
            </a:pPr>
            <a:endParaRPr lang="de-DE" sz="2800" dirty="0" smtClean="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b="1" dirty="0">
                <a:effectLst>
                  <a:outerShdw blurRad="38100" dist="38100" dir="2700000" algn="tl">
                    <a:srgbClr val="000000">
                      <a:alpha val="43137"/>
                    </a:srgbClr>
                  </a:outerShdw>
                </a:effectLst>
              </a:rPr>
              <a:t>Fluchttendenzen</a:t>
            </a:r>
            <a:r>
              <a:rPr lang="de-DE" dirty="0">
                <a:effectLst>
                  <a:outerShdw blurRad="38100" dist="38100" dir="2700000" algn="tl">
                    <a:srgbClr val="000000">
                      <a:alpha val="43137"/>
                    </a:srgbClr>
                  </a:outerShdw>
                </a:effectLst>
              </a:rPr>
              <a:t> (Handlungstendenzen, um </a:t>
            </a:r>
            <a:r>
              <a:rPr lang="de-DE" dirty="0" smtClean="0">
                <a:effectLst>
                  <a:outerShdw blurRad="38100" dist="38100" dir="2700000" algn="tl">
                    <a:srgbClr val="000000">
                      <a:alpha val="43137"/>
                    </a:srgbClr>
                  </a:outerShdw>
                </a:effectLst>
              </a:rPr>
              <a:t>Situation </a:t>
            </a:r>
            <a:r>
              <a:rPr lang="de-DE" dirty="0">
                <a:effectLst>
                  <a:outerShdw blurRad="38100" dist="38100" dir="2700000" algn="tl">
                    <a:srgbClr val="000000">
                      <a:alpha val="43137"/>
                    </a:srgbClr>
                  </a:outerShdw>
                </a:effectLst>
              </a:rPr>
              <a:t>zu verlassen</a:t>
            </a:r>
            <a:r>
              <a:rPr lang="de-DE" dirty="0" smtClean="0">
                <a:effectLst>
                  <a:outerShdw blurRad="38100" dist="38100" dir="2700000" algn="tl">
                    <a:srgbClr val="000000">
                      <a:alpha val="43137"/>
                    </a:srgbClr>
                  </a:outerShdw>
                </a:effectLst>
              </a:rPr>
              <a:t>)</a:t>
            </a:r>
            <a:endParaRPr lang="de-DE"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dirty="0">
                <a:effectLst>
                  <a:outerShdw blurRad="38100" dist="38100" dir="2700000" algn="tl">
                    <a:srgbClr val="000000">
                      <a:alpha val="43137"/>
                    </a:srgbClr>
                  </a:outerShdw>
                </a:effectLst>
              </a:rPr>
              <a:t> </a:t>
            </a:r>
            <a:r>
              <a:rPr lang="de-DE" b="1" dirty="0" smtClean="0">
                <a:effectLst>
                  <a:outerShdw blurRad="38100" dist="38100" dir="2700000" algn="tl">
                    <a:srgbClr val="000000">
                      <a:alpha val="43137"/>
                    </a:srgbClr>
                  </a:outerShdw>
                </a:effectLst>
              </a:rPr>
              <a:t>Hilflosigkeitsgefühle</a:t>
            </a:r>
            <a:endParaRPr lang="de-DE" b="1"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dirty="0">
                <a:effectLst>
                  <a:outerShdw blurRad="38100" dist="38100" dir="2700000" algn="tl">
                    <a:srgbClr val="000000">
                      <a:alpha val="43137"/>
                    </a:srgbClr>
                  </a:outerShdw>
                </a:effectLst>
              </a:rPr>
              <a:t> </a:t>
            </a:r>
            <a:r>
              <a:rPr lang="de-DE" b="1" dirty="0">
                <a:effectLst>
                  <a:outerShdw blurRad="38100" dist="38100" dir="2700000" algn="tl">
                    <a:srgbClr val="000000">
                      <a:alpha val="43137"/>
                    </a:srgbClr>
                  </a:outerShdw>
                </a:effectLst>
              </a:rPr>
              <a:t>Angstgefühle</a:t>
            </a:r>
          </a:p>
          <a:p>
            <a:pPr marL="457200" indent="-457200">
              <a:lnSpc>
                <a:spcPct val="150000"/>
              </a:lnSpc>
              <a:buFont typeface="Arial" pitchFamily="34" charset="0"/>
              <a:buChar char="•"/>
            </a:pPr>
            <a:endParaRPr lang="de-DE" sz="2800" dirty="0">
              <a:effectLst>
                <a:outerShdw blurRad="38100" dist="38100" dir="2700000" algn="tl">
                  <a:srgbClr val="000000">
                    <a:alpha val="43137"/>
                  </a:srgbClr>
                </a:outerShdw>
              </a:effectLst>
            </a:endParaRPr>
          </a:p>
          <a:p>
            <a:pPr algn="ctr">
              <a:lnSpc>
                <a:spcPct val="150000"/>
              </a:lnSpc>
            </a:pP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4075317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395536" y="1988840"/>
            <a:ext cx="8352928" cy="4608512"/>
          </a:xfrm>
        </p:spPr>
        <p:txBody>
          <a:bodyPr>
            <a:normAutofit lnSpcReduction="10000"/>
          </a:bodyPr>
          <a:lstStyle/>
          <a:p>
            <a:pPr algn="ctr">
              <a:lnSpc>
                <a:spcPct val="150000"/>
              </a:lnSpc>
            </a:pPr>
            <a:r>
              <a:rPr lang="de-DE" sz="2800" dirty="0" smtClean="0">
                <a:effectLst>
                  <a:outerShdw blurRad="38100" dist="38100" dir="2700000" algn="tl">
                    <a:srgbClr val="000000">
                      <a:alpha val="43137"/>
                    </a:srgbClr>
                  </a:outerShdw>
                </a:effectLst>
              </a:rPr>
              <a:t>Reaktionen nach dem Ereignis</a:t>
            </a:r>
          </a:p>
          <a:p>
            <a:pPr algn="ctr">
              <a:lnSpc>
                <a:spcPct val="150000"/>
              </a:lnSpc>
            </a:pPr>
            <a:endParaRPr lang="de-DE" sz="2800" dirty="0" smtClean="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sz="2400" b="1" dirty="0">
                <a:effectLst>
                  <a:outerShdw blurRad="38100" dist="38100" dir="2700000" algn="tl">
                    <a:srgbClr val="000000">
                      <a:alpha val="43137"/>
                    </a:srgbClr>
                  </a:outerShdw>
                </a:effectLst>
              </a:rPr>
              <a:t>Wiedererleben</a:t>
            </a:r>
            <a:r>
              <a:rPr lang="de-DE" sz="2000" dirty="0">
                <a:effectLst>
                  <a:outerShdw blurRad="38100" dist="38100" dir="2700000" algn="tl">
                    <a:srgbClr val="000000">
                      <a:alpha val="43137"/>
                    </a:srgbClr>
                  </a:outerShdw>
                </a:effectLst>
              </a:rPr>
              <a:t> (Bilder, Gedanken, Träume, </a:t>
            </a:r>
            <a:r>
              <a:rPr lang="de-DE" sz="2000" dirty="0" smtClean="0">
                <a:effectLst>
                  <a:outerShdw blurRad="38100" dist="38100" dir="2700000" algn="tl">
                    <a:srgbClr val="000000">
                      <a:alpha val="43137"/>
                    </a:srgbClr>
                  </a:outerShdw>
                </a:effectLst>
              </a:rPr>
              <a:t>Empfindungen</a:t>
            </a:r>
            <a:r>
              <a:rPr lang="de-DE" sz="2000" dirty="0">
                <a:effectLst>
                  <a:outerShdw blurRad="38100" dist="38100" dir="2700000" algn="tl">
                    <a:srgbClr val="000000">
                      <a:alpha val="43137"/>
                    </a:srgbClr>
                  </a:outerShdw>
                </a:effectLst>
              </a:rPr>
              <a:t>, Flashbacks</a:t>
            </a:r>
            <a:r>
              <a:rPr lang="de-DE" sz="2000" dirty="0" smtClean="0">
                <a:effectLst>
                  <a:outerShdw blurRad="38100" dist="38100" dir="2700000" algn="tl">
                    <a:srgbClr val="000000">
                      <a:alpha val="43137"/>
                    </a:srgbClr>
                  </a:outerShdw>
                </a:effectLst>
              </a:rPr>
              <a:t>)</a:t>
            </a:r>
            <a:endParaRPr lang="de-DE" sz="2000"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sz="2400" dirty="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Vermeidung </a:t>
            </a:r>
            <a:r>
              <a:rPr lang="de-DE" sz="2000" dirty="0">
                <a:effectLst>
                  <a:outerShdw blurRad="38100" dist="38100" dir="2700000" algn="tl">
                    <a:srgbClr val="000000">
                      <a:alpha val="43137"/>
                    </a:srgbClr>
                  </a:outerShdw>
                </a:effectLst>
              </a:rPr>
              <a:t>(Reize, die an das Geschehen erinnern; </a:t>
            </a:r>
            <a:r>
              <a:rPr lang="de-DE" sz="2000" dirty="0" smtClean="0">
                <a:effectLst>
                  <a:outerShdw blurRad="38100" dist="38100" dir="2700000" algn="tl">
                    <a:srgbClr val="000000">
                      <a:alpha val="43137"/>
                    </a:srgbClr>
                  </a:outerShdw>
                </a:effectLst>
              </a:rPr>
              <a:t>Personen</a:t>
            </a:r>
            <a:r>
              <a:rPr lang="de-DE" sz="2000" dirty="0">
                <a:effectLst>
                  <a:outerShdw blurRad="38100" dist="38100" dir="2700000" algn="tl">
                    <a:srgbClr val="000000">
                      <a:alpha val="43137"/>
                    </a:srgbClr>
                  </a:outerShdw>
                </a:effectLst>
              </a:rPr>
              <a:t>, </a:t>
            </a:r>
            <a:r>
              <a:rPr lang="de-DE" sz="2000" dirty="0" smtClean="0">
                <a:effectLst>
                  <a:outerShdw blurRad="38100" dist="38100" dir="2700000" algn="tl">
                    <a:srgbClr val="000000">
                      <a:alpha val="43137"/>
                    </a:srgbClr>
                  </a:outerShdw>
                </a:effectLst>
              </a:rPr>
              <a:t>      Orte</a:t>
            </a:r>
            <a:r>
              <a:rPr lang="de-DE" sz="2000" dirty="0">
                <a:effectLst>
                  <a:outerShdw blurRad="38100" dist="38100" dir="2700000" algn="tl">
                    <a:srgbClr val="000000">
                      <a:alpha val="43137"/>
                    </a:srgbClr>
                  </a:outerShdw>
                </a:effectLst>
              </a:rPr>
              <a:t>, </a:t>
            </a:r>
            <a:r>
              <a:rPr lang="de-DE" sz="2000" dirty="0" smtClean="0">
                <a:effectLst>
                  <a:outerShdw blurRad="38100" dist="38100" dir="2700000" algn="tl">
                    <a:srgbClr val="000000">
                      <a:alpha val="43137"/>
                    </a:srgbClr>
                  </a:outerShdw>
                </a:effectLst>
              </a:rPr>
              <a:t> Gedanken</a:t>
            </a:r>
            <a:r>
              <a:rPr lang="de-DE" sz="2000" dirty="0">
                <a:effectLst>
                  <a:outerShdw blurRad="38100" dist="38100" dir="2700000" algn="tl">
                    <a:srgbClr val="000000">
                      <a:alpha val="43137"/>
                    </a:srgbClr>
                  </a:outerShdw>
                </a:effectLst>
              </a:rPr>
              <a:t>, Gefühle; nicht reden wollen</a:t>
            </a:r>
            <a:r>
              <a:rPr lang="de-DE" sz="2000" dirty="0" smtClean="0">
                <a:effectLst>
                  <a:outerShdw blurRad="38100" dist="38100" dir="2700000" algn="tl">
                    <a:srgbClr val="000000">
                      <a:alpha val="43137"/>
                    </a:srgbClr>
                  </a:outerShdw>
                </a:effectLst>
              </a:rPr>
              <a:t>)</a:t>
            </a:r>
            <a:endParaRPr lang="de-DE" sz="2000"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sz="2000" b="1" dirty="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Angst und Erregung </a:t>
            </a:r>
            <a:r>
              <a:rPr lang="de-DE" sz="2000" dirty="0">
                <a:effectLst>
                  <a:outerShdw blurRad="38100" dist="38100" dir="2700000" algn="tl">
                    <a:srgbClr val="000000">
                      <a:alpha val="43137"/>
                    </a:srgbClr>
                  </a:outerShdw>
                </a:effectLst>
              </a:rPr>
              <a:t>(Schlafschwierigkeiten, Reizbarkeit, </a:t>
            </a:r>
            <a:r>
              <a:rPr lang="de-DE" sz="2000" dirty="0" smtClean="0">
                <a:effectLst>
                  <a:outerShdw blurRad="38100" dist="38100" dir="2700000" algn="tl">
                    <a:srgbClr val="000000">
                      <a:alpha val="43137"/>
                    </a:srgbClr>
                  </a:outerShdw>
                </a:effectLst>
              </a:rPr>
              <a:t>motorische </a:t>
            </a:r>
            <a:r>
              <a:rPr lang="de-DE" sz="2000" dirty="0">
                <a:effectLst>
                  <a:outerShdw blurRad="38100" dist="38100" dir="2700000" algn="tl">
                    <a:srgbClr val="000000">
                      <a:alpha val="43137"/>
                    </a:srgbClr>
                  </a:outerShdw>
                </a:effectLst>
              </a:rPr>
              <a:t>Unruhe, Schreckhaftigkeit, ...)</a:t>
            </a:r>
          </a:p>
          <a:p>
            <a:pPr marL="457200" indent="-457200">
              <a:lnSpc>
                <a:spcPct val="150000"/>
              </a:lnSpc>
              <a:buFont typeface="Arial" pitchFamily="34" charset="0"/>
              <a:buChar char="•"/>
            </a:pPr>
            <a:endParaRPr lang="de-D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7504105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755576" y="2060848"/>
            <a:ext cx="7632848" cy="4536504"/>
          </a:xfrm>
        </p:spPr>
        <p:txBody>
          <a:bodyPr>
            <a:normAutofit/>
          </a:bodyPr>
          <a:lstStyle/>
          <a:p>
            <a:pPr algn="ctr">
              <a:lnSpc>
                <a:spcPct val="150000"/>
              </a:lnSpc>
            </a:pPr>
            <a:r>
              <a:rPr lang="de-DE" sz="2800" b="1" dirty="0">
                <a:effectLst>
                  <a:outerShdw blurRad="38100" dist="38100" dir="2700000" algn="tl">
                    <a:srgbClr val="000000">
                      <a:alpha val="43137"/>
                    </a:srgbClr>
                  </a:outerShdw>
                </a:effectLst>
              </a:rPr>
              <a:t>Typische Probleme nach dem </a:t>
            </a:r>
            <a:r>
              <a:rPr lang="de-DE" sz="2800" b="1" dirty="0" smtClean="0">
                <a:effectLst>
                  <a:outerShdw blurRad="38100" dist="38100" dir="2700000" algn="tl">
                    <a:srgbClr val="000000">
                      <a:alpha val="43137"/>
                    </a:srgbClr>
                  </a:outerShdw>
                </a:effectLst>
              </a:rPr>
              <a:t>Einsatz</a:t>
            </a:r>
          </a:p>
          <a:p>
            <a:pPr algn="ctr">
              <a:lnSpc>
                <a:spcPct val="150000"/>
              </a:lnSpc>
            </a:pPr>
            <a:endParaRPr lang="de-DE" sz="2800" b="1"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dirty="0">
                <a:effectLst>
                  <a:outerShdw blurRad="38100" dist="38100" dir="2700000" algn="tl">
                    <a:srgbClr val="000000">
                      <a:alpha val="43137"/>
                    </a:srgbClr>
                  </a:outerShdw>
                </a:effectLst>
              </a:rPr>
              <a:t>Ein- und Durchschlafschwierigkeiten</a:t>
            </a:r>
          </a:p>
          <a:p>
            <a:pPr marL="457200" indent="-457200">
              <a:lnSpc>
                <a:spcPct val="150000"/>
              </a:lnSpc>
              <a:buFont typeface="Arial" pitchFamily="34" charset="0"/>
              <a:buChar char="•"/>
            </a:pPr>
            <a:endParaRPr lang="de-DE"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dirty="0">
                <a:effectLst>
                  <a:outerShdw blurRad="38100" dist="38100" dir="2700000" algn="tl">
                    <a:srgbClr val="000000">
                      <a:alpha val="43137"/>
                    </a:srgbClr>
                  </a:outerShdw>
                </a:effectLst>
              </a:rPr>
              <a:t> Erschöpfungszustände</a:t>
            </a:r>
          </a:p>
          <a:p>
            <a:pPr marL="457200" indent="-457200">
              <a:lnSpc>
                <a:spcPct val="150000"/>
              </a:lnSpc>
              <a:buFont typeface="Arial" pitchFamily="34" charset="0"/>
              <a:buChar char="•"/>
            </a:pPr>
            <a:endParaRPr lang="de-DE"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dirty="0">
                <a:effectLst>
                  <a:outerShdw blurRad="38100" dist="38100" dir="2700000" algn="tl">
                    <a:srgbClr val="000000">
                      <a:alpha val="43137"/>
                    </a:srgbClr>
                  </a:outerShdw>
                </a:effectLst>
              </a:rPr>
              <a:t> Spannungszustände, leichte Erregbarkeit</a:t>
            </a:r>
          </a:p>
          <a:p>
            <a:pPr marL="457200" indent="-457200">
              <a:lnSpc>
                <a:spcPct val="150000"/>
              </a:lnSpc>
              <a:buFont typeface="Arial" pitchFamily="34" charset="0"/>
              <a:buChar char="•"/>
            </a:pP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780442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060848"/>
            <a:ext cx="7128792" cy="4536504"/>
          </a:xfrm>
        </p:spPr>
        <p:txBody>
          <a:bodyPr>
            <a:normAutofit/>
          </a:bodyPr>
          <a:lstStyle/>
          <a:p>
            <a:pPr algn="ctr">
              <a:lnSpc>
                <a:spcPct val="150000"/>
              </a:lnSpc>
            </a:pPr>
            <a:r>
              <a:rPr lang="de-DE" sz="2800" b="1" dirty="0">
                <a:effectLst>
                  <a:outerShdw blurRad="38100" dist="38100" dir="2700000" algn="tl">
                    <a:srgbClr val="000000">
                      <a:alpha val="43137"/>
                    </a:srgbClr>
                  </a:outerShdw>
                </a:effectLst>
              </a:rPr>
              <a:t>Typische Probleme nach dem </a:t>
            </a:r>
            <a:r>
              <a:rPr lang="de-DE" sz="2800" b="1" dirty="0" smtClean="0">
                <a:effectLst>
                  <a:outerShdw blurRad="38100" dist="38100" dir="2700000" algn="tl">
                    <a:srgbClr val="000000">
                      <a:alpha val="43137"/>
                    </a:srgbClr>
                  </a:outerShdw>
                </a:effectLst>
              </a:rPr>
              <a:t>Einsatz</a:t>
            </a:r>
          </a:p>
          <a:p>
            <a:pPr algn="ctr">
              <a:lnSpc>
                <a:spcPct val="150000"/>
              </a:lnSpc>
            </a:pPr>
            <a:endParaRPr lang="de-DE" sz="2800" b="1"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sz="2000" dirty="0">
                <a:effectLst>
                  <a:outerShdw blurRad="38100" dist="38100" dir="2700000" algn="tl">
                    <a:srgbClr val="000000">
                      <a:alpha val="43137"/>
                    </a:srgbClr>
                  </a:outerShdw>
                </a:effectLst>
              </a:rPr>
              <a:t>Schwierigkeiten, sich Alltagsproblemen zu </a:t>
            </a:r>
            <a:r>
              <a:rPr lang="de-DE" sz="2000" dirty="0" smtClean="0">
                <a:effectLst>
                  <a:outerShdw blurRad="38100" dist="38100" dir="2700000" algn="tl">
                    <a:srgbClr val="000000">
                      <a:alpha val="43137"/>
                    </a:srgbClr>
                  </a:outerShdw>
                </a:effectLst>
              </a:rPr>
              <a:t>widmen, Konzentrationsprobleme</a:t>
            </a:r>
            <a:r>
              <a:rPr lang="de-DE" sz="2000" dirty="0">
                <a:effectLst>
                  <a:outerShdw blurRad="38100" dist="38100" dir="2700000" algn="tl">
                    <a:srgbClr val="000000">
                      <a:alpha val="43137"/>
                    </a:srgbClr>
                  </a:outerShdw>
                </a:effectLst>
              </a:rPr>
              <a:t>, ...</a:t>
            </a:r>
          </a:p>
          <a:p>
            <a:pPr marL="457200" indent="-457200">
              <a:lnSpc>
                <a:spcPct val="150000"/>
              </a:lnSpc>
              <a:buFont typeface="Arial" pitchFamily="34" charset="0"/>
              <a:buChar char="•"/>
            </a:pPr>
            <a:endParaRPr lang="de-DE" sz="2000"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sz="2000" dirty="0">
                <a:effectLst>
                  <a:outerShdw blurRad="38100" dist="38100" dir="2700000" algn="tl">
                    <a:srgbClr val="000000">
                      <a:alpha val="43137"/>
                    </a:srgbClr>
                  </a:outerShdw>
                </a:effectLst>
              </a:rPr>
              <a:t> Sozialer Rückzug und Isolation</a:t>
            </a:r>
          </a:p>
          <a:p>
            <a:pPr marL="457200" indent="-457200">
              <a:lnSpc>
                <a:spcPct val="150000"/>
              </a:lnSpc>
              <a:buFont typeface="Arial" pitchFamily="34" charset="0"/>
              <a:buChar char="•"/>
            </a:pPr>
            <a:endParaRPr lang="de-DE" sz="2800"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9910804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683568" y="2348880"/>
            <a:ext cx="7776864" cy="4176464"/>
          </a:xfrm>
        </p:spPr>
        <p:txBody>
          <a:bodyPr>
            <a:normAutofit fontScale="92500" lnSpcReduction="20000"/>
          </a:bodyPr>
          <a:lstStyle/>
          <a:p>
            <a:pPr algn="ctr">
              <a:lnSpc>
                <a:spcPct val="150000"/>
              </a:lnSpc>
            </a:pPr>
            <a:r>
              <a:rPr lang="de-DE" sz="2800" b="1" dirty="0" smtClean="0">
                <a:effectLst>
                  <a:outerShdw blurRad="38100" dist="38100" dir="2700000" algn="tl">
                    <a:srgbClr val="000000">
                      <a:alpha val="43137"/>
                    </a:srgbClr>
                  </a:outerShdw>
                </a:effectLst>
              </a:rPr>
              <a:t>Stressreaktionen</a:t>
            </a:r>
          </a:p>
          <a:p>
            <a:pPr algn="ctr">
              <a:lnSpc>
                <a:spcPct val="150000"/>
              </a:lnSpc>
            </a:pPr>
            <a:endParaRPr lang="de-DE" sz="2800" b="1" dirty="0" smtClean="0">
              <a:effectLst>
                <a:outerShdw blurRad="38100" dist="38100" dir="2700000" algn="tl">
                  <a:srgbClr val="000000">
                    <a:alpha val="43137"/>
                  </a:srgbClr>
                </a:outerShdw>
              </a:effectLst>
            </a:endParaRPr>
          </a:p>
          <a:p>
            <a:pPr algn="ctr">
              <a:lnSpc>
                <a:spcPct val="150000"/>
              </a:lnSpc>
            </a:pPr>
            <a:r>
              <a:rPr lang="de-DE" sz="2400" b="1" dirty="0">
                <a:effectLst>
                  <a:outerShdw blurRad="38100" dist="38100" dir="2700000" algn="tl">
                    <a:srgbClr val="000000">
                      <a:alpha val="43137"/>
                    </a:srgbClr>
                  </a:outerShdw>
                </a:effectLst>
              </a:rPr>
              <a:t>Es ist wesentlich zu wissen, dass diese Stressreaktionen, die während und nach einem belastenden Ereignis auftreten können, normal sind.</a:t>
            </a:r>
          </a:p>
          <a:p>
            <a:pPr algn="ctr">
              <a:lnSpc>
                <a:spcPct val="150000"/>
              </a:lnSpc>
            </a:pPr>
            <a:endParaRPr lang="de-DE" sz="2400" b="1" dirty="0">
              <a:effectLst>
                <a:outerShdw blurRad="38100" dist="38100" dir="2700000" algn="tl">
                  <a:srgbClr val="000000">
                    <a:alpha val="43137"/>
                  </a:srgbClr>
                </a:outerShdw>
              </a:effectLst>
            </a:endParaRPr>
          </a:p>
          <a:p>
            <a:pPr algn="ctr">
              <a:lnSpc>
                <a:spcPct val="150000"/>
              </a:lnSpc>
            </a:pPr>
            <a:r>
              <a:rPr lang="de-DE" sz="2400" b="1" dirty="0">
                <a:effectLst>
                  <a:outerShdw blurRad="38100" dist="38100" dir="2700000" algn="tl">
                    <a:srgbClr val="000000">
                      <a:alpha val="43137"/>
                    </a:srgbClr>
                  </a:outerShdw>
                </a:effectLst>
              </a:rPr>
              <a:t>Es sind normale Reaktionen auf eine außergewöhnliche Situation.</a:t>
            </a:r>
          </a:p>
          <a:p>
            <a:pPr algn="ctr">
              <a:lnSpc>
                <a:spcPct val="150000"/>
              </a:lnSpc>
            </a:pPr>
            <a:endParaRPr lang="de-DE"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7602901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276872"/>
            <a:ext cx="7056784" cy="4104456"/>
          </a:xfrm>
        </p:spPr>
        <p:txBody>
          <a:bodyPr>
            <a:normAutofit fontScale="77500" lnSpcReduction="20000"/>
          </a:bodyPr>
          <a:lstStyle/>
          <a:p>
            <a:pPr algn="ctr">
              <a:lnSpc>
                <a:spcPct val="150000"/>
              </a:lnSpc>
            </a:pPr>
            <a:r>
              <a:rPr lang="de-DE" sz="2800" b="1" dirty="0" smtClean="0">
                <a:effectLst>
                  <a:outerShdw blurRad="38100" dist="38100" dir="2700000" algn="tl">
                    <a:srgbClr val="000000">
                      <a:alpha val="43137"/>
                    </a:srgbClr>
                  </a:outerShdw>
                </a:effectLst>
              </a:rPr>
              <a:t>Grundannahmen</a:t>
            </a:r>
          </a:p>
          <a:p>
            <a:pPr algn="ctr">
              <a:lnSpc>
                <a:spcPct val="150000"/>
              </a:lnSpc>
            </a:pPr>
            <a:endParaRPr lang="de-DE" sz="2800" b="1" dirty="0" smtClean="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sz="2800" b="1" dirty="0">
                <a:effectLst>
                  <a:outerShdw blurRad="38100" dist="38100" dir="2700000" algn="tl">
                    <a:srgbClr val="000000">
                      <a:alpha val="43137"/>
                    </a:srgbClr>
                  </a:outerShdw>
                </a:effectLst>
              </a:rPr>
              <a:t> Vertrauen in die </a:t>
            </a:r>
            <a:r>
              <a:rPr lang="de-DE" sz="2800" b="1" dirty="0" smtClean="0">
                <a:effectLst>
                  <a:outerShdw blurRad="38100" dist="38100" dir="2700000" algn="tl">
                    <a:srgbClr val="000000">
                      <a:alpha val="43137"/>
                    </a:srgbClr>
                  </a:outerShdw>
                </a:effectLst>
              </a:rPr>
              <a:t>eigenen Handlungsmöglichkeiten </a:t>
            </a:r>
            <a:r>
              <a:rPr lang="de-DE" sz="2800" dirty="0" smtClean="0">
                <a:effectLst>
                  <a:outerShdw blurRad="38100" dist="38100" dir="2700000" algn="tl">
                    <a:srgbClr val="000000">
                      <a:alpha val="43137"/>
                    </a:srgbClr>
                  </a:outerShdw>
                </a:effectLst>
              </a:rPr>
              <a:t>(</a:t>
            </a:r>
            <a:r>
              <a:rPr lang="de-DE" sz="2800" dirty="0">
                <a:effectLst>
                  <a:outerShdw blurRad="38100" dist="38100" dir="2700000" algn="tl">
                    <a:srgbClr val="000000">
                      <a:alpha val="43137"/>
                    </a:srgbClr>
                  </a:outerShdw>
                </a:effectLst>
              </a:rPr>
              <a:t>Selbstwirksamkeit, </a:t>
            </a:r>
            <a:r>
              <a:rPr lang="de-DE" sz="2800" dirty="0" err="1">
                <a:effectLst>
                  <a:outerShdw blurRad="38100" dist="38100" dir="2700000" algn="tl">
                    <a:srgbClr val="000000">
                      <a:alpha val="43137"/>
                    </a:srgbClr>
                  </a:outerShdw>
                </a:effectLst>
              </a:rPr>
              <a:t>Bewältigbarkeit</a:t>
            </a:r>
            <a:r>
              <a:rPr lang="de-DE" sz="2800" dirty="0">
                <a:effectLst>
                  <a:outerShdw blurRad="38100" dist="38100" dir="2700000" algn="tl">
                    <a:srgbClr val="000000">
                      <a:alpha val="43137"/>
                    </a:srgbClr>
                  </a:outerShdw>
                </a:effectLst>
              </a:rPr>
              <a:t> des </a:t>
            </a:r>
            <a:r>
              <a:rPr lang="de-DE" sz="2800" dirty="0" smtClean="0">
                <a:effectLst>
                  <a:outerShdw blurRad="38100" dist="38100" dir="2700000" algn="tl">
                    <a:srgbClr val="000000">
                      <a:alpha val="43137"/>
                    </a:srgbClr>
                  </a:outerShdw>
                </a:effectLst>
              </a:rPr>
              <a:t>Einsatzes</a:t>
            </a:r>
            <a:r>
              <a:rPr lang="de-DE" sz="2800" dirty="0">
                <a:effectLst>
                  <a:outerShdw blurRad="38100" dist="38100" dir="2700000" algn="tl">
                    <a:srgbClr val="000000">
                      <a:alpha val="43137"/>
                    </a:srgbClr>
                  </a:outerShdw>
                </a:effectLst>
              </a:rPr>
              <a:t>, ...)</a:t>
            </a:r>
          </a:p>
          <a:p>
            <a:pPr marL="457200" indent="-457200">
              <a:lnSpc>
                <a:spcPct val="150000"/>
              </a:lnSpc>
              <a:buFont typeface="Arial" pitchFamily="34" charset="0"/>
              <a:buChar char="•"/>
            </a:pPr>
            <a:endParaRPr lang="de-DE" sz="2800" dirty="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sz="2800" dirty="0">
                <a:effectLst>
                  <a:outerShdw blurRad="38100" dist="38100" dir="2700000" algn="tl">
                    <a:srgbClr val="000000">
                      <a:alpha val="43137"/>
                    </a:srgbClr>
                  </a:outerShdw>
                </a:effectLst>
              </a:rPr>
              <a:t> </a:t>
            </a:r>
            <a:r>
              <a:rPr lang="de-DE" sz="2800" b="1" dirty="0">
                <a:effectLst>
                  <a:outerShdw blurRad="38100" dist="38100" dir="2700000" algn="tl">
                    <a:srgbClr val="000000">
                      <a:alpha val="43137"/>
                    </a:srgbClr>
                  </a:outerShdw>
                </a:effectLst>
              </a:rPr>
              <a:t>Vertrauen in die eigene Belastbarkeit </a:t>
            </a:r>
            <a:r>
              <a:rPr lang="de-DE" sz="2800" dirty="0">
                <a:effectLst>
                  <a:outerShdw blurRad="38100" dist="38100" dir="2700000" algn="tl">
                    <a:srgbClr val="000000">
                      <a:alpha val="43137"/>
                    </a:srgbClr>
                  </a:outerShdw>
                </a:effectLst>
              </a:rPr>
              <a:t>(emotionale 	Stabilität, Hilflosigkeit, Angst, ...)</a:t>
            </a:r>
          </a:p>
          <a:p>
            <a:pPr marL="457200" indent="-457200">
              <a:lnSpc>
                <a:spcPct val="150000"/>
              </a:lnSpc>
              <a:buFont typeface="Arial" pitchFamily="34" charset="0"/>
              <a:buChar char="•"/>
            </a:pP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8958290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276872"/>
            <a:ext cx="7056784" cy="4104456"/>
          </a:xfrm>
        </p:spPr>
        <p:txBody>
          <a:bodyPr>
            <a:normAutofit/>
          </a:bodyPr>
          <a:lstStyle/>
          <a:p>
            <a:pPr algn="ctr">
              <a:lnSpc>
                <a:spcPct val="150000"/>
              </a:lnSpc>
            </a:pPr>
            <a:r>
              <a:rPr lang="de-DE" sz="2800" b="1" dirty="0" smtClean="0">
                <a:effectLst>
                  <a:outerShdw blurRad="38100" dist="38100" dir="2700000" algn="tl">
                    <a:srgbClr val="000000">
                      <a:alpha val="43137"/>
                    </a:srgbClr>
                  </a:outerShdw>
                </a:effectLst>
              </a:rPr>
              <a:t>Grundannahmen</a:t>
            </a:r>
          </a:p>
          <a:p>
            <a:pPr algn="ctr">
              <a:lnSpc>
                <a:spcPct val="150000"/>
              </a:lnSpc>
            </a:pPr>
            <a:endParaRPr lang="de-DE" sz="2800" b="1"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000" b="1" dirty="0">
                <a:effectLst>
                  <a:outerShdw blurRad="38100" dist="38100" dir="2700000" algn="tl">
                    <a:srgbClr val="000000">
                      <a:alpha val="43137"/>
                    </a:srgbClr>
                  </a:outerShdw>
                </a:effectLst>
              </a:rPr>
              <a:t>Vertrauen zu anderen </a:t>
            </a:r>
            <a:r>
              <a:rPr lang="de-DE" sz="2000" dirty="0">
                <a:effectLst>
                  <a:outerShdw blurRad="38100" dist="38100" dir="2700000" algn="tl">
                    <a:srgbClr val="000000">
                      <a:alpha val="43137"/>
                    </a:srgbClr>
                  </a:outerShdw>
                </a:effectLst>
              </a:rPr>
              <a:t>– ins Team – zur Organisation 	(Hilfestellung, </a:t>
            </a:r>
            <a:r>
              <a:rPr lang="de-DE" sz="2000" dirty="0" smtClean="0">
                <a:effectLst>
                  <a:outerShdw blurRad="38100" dist="38100" dir="2700000" algn="tl">
                    <a:srgbClr val="000000">
                      <a:alpha val="43137"/>
                    </a:srgbClr>
                  </a:outerShdw>
                </a:effectLst>
              </a:rPr>
              <a:t>technische  Ausrüstung</a:t>
            </a:r>
            <a:r>
              <a:rPr lang="de-DE" sz="2000" dirty="0">
                <a:effectLst>
                  <a:outerShdw blurRad="38100" dist="38100" dir="2700000" algn="tl">
                    <a:srgbClr val="000000">
                      <a:alpha val="43137"/>
                    </a:srgbClr>
                  </a:outerShdw>
                </a:effectLst>
              </a:rPr>
              <a:t>, </a:t>
            </a:r>
            <a:r>
              <a:rPr lang="de-DE" sz="2000" dirty="0" smtClean="0">
                <a:effectLst>
                  <a:outerShdw blurRad="38100" dist="38100" dir="2700000" algn="tl">
                    <a:srgbClr val="000000">
                      <a:alpha val="43137"/>
                    </a:srgbClr>
                  </a:outerShdw>
                </a:effectLst>
              </a:rPr>
              <a:t>Anerkennung</a:t>
            </a:r>
            <a:r>
              <a:rPr lang="de-DE" sz="2000" dirty="0">
                <a:effectLst>
                  <a:outerShdw blurRad="38100" dist="38100" dir="2700000" algn="tl">
                    <a:srgbClr val="000000">
                      <a:alpha val="43137"/>
                    </a:srgbClr>
                  </a:outerShdw>
                </a:effectLst>
              </a:rPr>
              <a:t>)</a:t>
            </a:r>
          </a:p>
          <a:p>
            <a:pPr marL="342900" indent="-342900">
              <a:lnSpc>
                <a:spcPct val="150000"/>
              </a:lnSpc>
              <a:buFont typeface="Arial" pitchFamily="34" charset="0"/>
              <a:buChar char="•"/>
            </a:pPr>
            <a:endParaRPr lang="de-DE" sz="2000"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000" dirty="0">
                <a:effectLst>
                  <a:outerShdw blurRad="38100" dist="38100" dir="2700000" algn="tl">
                    <a:srgbClr val="000000">
                      <a:alpha val="43137"/>
                    </a:srgbClr>
                  </a:outerShdw>
                </a:effectLst>
              </a:rPr>
              <a:t> </a:t>
            </a:r>
            <a:r>
              <a:rPr lang="de-DE" sz="2000" b="1" dirty="0">
                <a:effectLst>
                  <a:outerShdw blurRad="38100" dist="38100" dir="2700000" algn="tl">
                    <a:srgbClr val="000000">
                      <a:alpha val="43137"/>
                    </a:srgbClr>
                  </a:outerShdw>
                </a:effectLst>
              </a:rPr>
              <a:t>Sinnhaftigkeit der Tätigkeit </a:t>
            </a:r>
            <a:r>
              <a:rPr lang="de-DE" sz="2000" dirty="0">
                <a:effectLst>
                  <a:outerShdw blurRad="38100" dist="38100" dir="2700000" algn="tl">
                    <a:srgbClr val="000000">
                      <a:alpha val="43137"/>
                    </a:srgbClr>
                  </a:outerShdw>
                </a:effectLst>
              </a:rPr>
              <a:t>(Nutzen, Wirksamkeit,	...)</a:t>
            </a:r>
          </a:p>
          <a:p>
            <a:pPr marL="342900" indent="-342900">
              <a:lnSpc>
                <a:spcPct val="150000"/>
              </a:lnSpc>
              <a:buFont typeface="Arial" pitchFamily="34" charset="0"/>
              <a:buChar char="•"/>
            </a:pPr>
            <a:endParaRPr lang="de-D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327038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276872"/>
            <a:ext cx="7056784" cy="4104456"/>
          </a:xfrm>
        </p:spPr>
        <p:txBody>
          <a:bodyPr>
            <a:normAutofit/>
          </a:bodyPr>
          <a:lstStyle/>
          <a:p>
            <a:pPr algn="ctr">
              <a:lnSpc>
                <a:spcPct val="150000"/>
              </a:lnSpc>
            </a:pPr>
            <a:r>
              <a:rPr lang="de-DE" sz="2800" b="1" dirty="0" smtClean="0">
                <a:effectLst>
                  <a:outerShdw blurRad="38100" dist="38100" dir="2700000" algn="tl">
                    <a:srgbClr val="000000">
                      <a:alpha val="43137"/>
                    </a:srgbClr>
                  </a:outerShdw>
                </a:effectLst>
              </a:rPr>
              <a:t>Schutzmechanismen</a:t>
            </a:r>
          </a:p>
          <a:p>
            <a:pPr algn="ctr">
              <a:lnSpc>
                <a:spcPct val="150000"/>
              </a:lnSpc>
            </a:pPr>
            <a:endParaRPr lang="de-DE" sz="2800" b="1"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Berufs- und Tätigkeitsbild</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Illusionen – Weltbild</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Grundvertrauen</a:t>
            </a:r>
          </a:p>
          <a:p>
            <a:pPr marL="342900" indent="-342900">
              <a:lnSpc>
                <a:spcPct val="150000"/>
              </a:lnSpc>
              <a:buFont typeface="Arial" pitchFamily="34" charset="0"/>
              <a:buChar char="•"/>
            </a:pPr>
            <a:endParaRPr lang="de-DE"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9594228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276872"/>
            <a:ext cx="7056784" cy="4104456"/>
          </a:xfrm>
        </p:spPr>
        <p:txBody>
          <a:bodyPr>
            <a:normAutofit/>
          </a:bodyPr>
          <a:lstStyle/>
          <a:p>
            <a:pPr algn="ctr">
              <a:lnSpc>
                <a:spcPct val="150000"/>
              </a:lnSpc>
            </a:pPr>
            <a:r>
              <a:rPr lang="de-DE" sz="2800" b="1" dirty="0" smtClean="0">
                <a:effectLst>
                  <a:outerShdw blurRad="38100" dist="38100" dir="2700000" algn="tl">
                    <a:srgbClr val="000000">
                      <a:alpha val="43137"/>
                    </a:srgbClr>
                  </a:outerShdw>
                </a:effectLst>
              </a:rPr>
              <a:t>Schutzmechanismen</a:t>
            </a:r>
          </a:p>
          <a:p>
            <a:pPr algn="ctr">
              <a:lnSpc>
                <a:spcPct val="150000"/>
              </a:lnSpc>
            </a:pPr>
            <a:endParaRPr lang="de-DE" sz="2800" b="1"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Rationalisierungen</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Selbstwirksamkeitsüberzeugungen</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Schwarzer Humor</a:t>
            </a:r>
          </a:p>
          <a:p>
            <a:pPr marL="342900" indent="-342900">
              <a:lnSpc>
                <a:spcPct val="150000"/>
              </a:lnSpc>
              <a:buFont typeface="Arial" pitchFamily="34" charset="0"/>
              <a:buChar char="•"/>
            </a:pPr>
            <a:endParaRPr lang="de-DE" sz="2400"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endParaRPr lang="de-DE"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658780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685800" y="2348880"/>
            <a:ext cx="7772400" cy="3888432"/>
          </a:xfrm>
        </p:spPr>
        <p:txBody>
          <a:bodyPr anchor="ctr">
            <a:normAutofit/>
          </a:bodyPr>
          <a:lstStyle/>
          <a:p>
            <a:pPr algn="ctr"/>
            <a:r>
              <a:rPr lang="de-DE" sz="3600" b="1" dirty="0" smtClean="0">
                <a:effectLst>
                  <a:outerShdw blurRad="38100" dist="38100" dir="2700000" algn="tl">
                    <a:srgbClr val="000000">
                      <a:alpha val="43137"/>
                    </a:srgbClr>
                  </a:outerShdw>
                </a:effectLst>
              </a:rPr>
              <a:t>Hilfe bei der Aufarbeitung </a:t>
            </a:r>
          </a:p>
          <a:p>
            <a:pPr algn="ctr"/>
            <a:r>
              <a:rPr lang="de-DE" sz="3600" b="1" dirty="0" smtClean="0">
                <a:effectLst>
                  <a:outerShdw blurRad="38100" dist="38100" dir="2700000" algn="tl">
                    <a:srgbClr val="000000">
                      <a:alpha val="43137"/>
                    </a:srgbClr>
                  </a:outerShdw>
                </a:effectLst>
              </a:rPr>
              <a:t>von belastenden</a:t>
            </a:r>
          </a:p>
          <a:p>
            <a:pPr algn="ctr"/>
            <a:r>
              <a:rPr lang="de-DE" sz="3600" b="1" dirty="0" smtClean="0">
                <a:effectLst>
                  <a:outerShdw blurRad="38100" dist="38100" dir="2700000" algn="tl">
                    <a:srgbClr val="000000">
                      <a:alpha val="43137"/>
                    </a:srgbClr>
                  </a:outerShdw>
                </a:effectLst>
              </a:rPr>
              <a:t>Ereignissen im</a:t>
            </a:r>
          </a:p>
          <a:p>
            <a:pPr algn="ctr"/>
            <a:r>
              <a:rPr lang="de-DE" sz="3600" b="1" dirty="0" smtClean="0">
                <a:effectLst>
                  <a:outerShdw blurRad="38100" dist="38100" dir="2700000" algn="tl">
                    <a:srgbClr val="000000">
                      <a:alpha val="43137"/>
                    </a:srgbClr>
                  </a:outerShdw>
                </a:effectLst>
              </a:rPr>
              <a:t>Bergrettungsdienst</a:t>
            </a:r>
            <a:endParaRPr lang="de-DE"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9097356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539552" y="2060848"/>
            <a:ext cx="8064896" cy="4320480"/>
          </a:xfrm>
        </p:spPr>
        <p:txBody>
          <a:bodyPr>
            <a:normAutofit/>
          </a:bodyPr>
          <a:lstStyle/>
          <a:p>
            <a:pPr algn="ctr">
              <a:lnSpc>
                <a:spcPct val="150000"/>
              </a:lnSpc>
            </a:pPr>
            <a:r>
              <a:rPr lang="de-DE" sz="2800" b="1" dirty="0">
                <a:effectLst>
                  <a:outerShdw blurRad="38100" dist="38100" dir="2700000" algn="tl">
                    <a:srgbClr val="000000">
                      <a:alpha val="43137"/>
                    </a:srgbClr>
                  </a:outerShdw>
                </a:effectLst>
              </a:rPr>
              <a:t>Versagen der </a:t>
            </a:r>
            <a:r>
              <a:rPr lang="de-DE" sz="2800" b="1" dirty="0" smtClean="0">
                <a:effectLst>
                  <a:outerShdw blurRad="38100" dist="38100" dir="2700000" algn="tl">
                    <a:srgbClr val="000000">
                      <a:alpha val="43137"/>
                    </a:srgbClr>
                  </a:outerShdw>
                </a:effectLst>
              </a:rPr>
              <a:t>Schutzmechanismen</a:t>
            </a:r>
          </a:p>
          <a:p>
            <a:pPr algn="ctr">
              <a:lnSpc>
                <a:spcPct val="150000"/>
              </a:lnSpc>
            </a:pPr>
            <a:endParaRPr lang="de-DE" sz="2800" b="1"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Betroffene sind Kinder und </a:t>
            </a:r>
            <a:r>
              <a:rPr lang="de-DE" sz="2400" dirty="0" smtClean="0">
                <a:effectLst>
                  <a:outerShdw blurRad="38100" dist="38100" dir="2700000" algn="tl">
                    <a:srgbClr val="000000">
                      <a:alpha val="43137"/>
                    </a:srgbClr>
                  </a:outerShdw>
                </a:effectLst>
              </a:rPr>
              <a:t>Jugendliche</a:t>
            </a:r>
            <a:endParaRPr lang="de-DE" sz="2400"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Tod, Verletzung eines Kollegin, einer </a:t>
            </a:r>
            <a:r>
              <a:rPr lang="de-DE" sz="2400" dirty="0" smtClean="0">
                <a:effectLst>
                  <a:outerShdw blurRad="38100" dist="38100" dir="2700000" algn="tl">
                    <a:srgbClr val="000000">
                      <a:alpha val="43137"/>
                    </a:srgbClr>
                  </a:outerShdw>
                </a:effectLst>
              </a:rPr>
              <a:t>Kollegin</a:t>
            </a:r>
            <a:endParaRPr lang="de-DE" sz="2400"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Identifikation, biographische </a:t>
            </a:r>
            <a:r>
              <a:rPr lang="de-DE" sz="2400" dirty="0" smtClean="0">
                <a:effectLst>
                  <a:outerShdw blurRad="38100" dist="38100" dir="2700000" algn="tl">
                    <a:srgbClr val="000000">
                      <a:alpha val="43137"/>
                    </a:srgbClr>
                  </a:outerShdw>
                </a:effectLst>
              </a:rPr>
              <a:t>Bezüge</a:t>
            </a:r>
            <a:endParaRPr lang="de-DE" sz="2400"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Eigene Gefährdung</a:t>
            </a:r>
          </a:p>
          <a:p>
            <a:pPr marL="342900" indent="-342900">
              <a:lnSpc>
                <a:spcPct val="150000"/>
              </a:lnSpc>
              <a:buFont typeface="Arial" pitchFamily="34" charset="0"/>
              <a:buChar char="•"/>
            </a:pPr>
            <a:endParaRPr lang="de-DE"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4416638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827584" y="2060848"/>
            <a:ext cx="7200800" cy="4320480"/>
          </a:xfrm>
        </p:spPr>
        <p:txBody>
          <a:bodyPr>
            <a:normAutofit/>
          </a:bodyPr>
          <a:lstStyle/>
          <a:p>
            <a:pPr algn="ctr">
              <a:lnSpc>
                <a:spcPct val="150000"/>
              </a:lnSpc>
            </a:pPr>
            <a:r>
              <a:rPr lang="de-DE" sz="2800" b="1" dirty="0">
                <a:effectLst>
                  <a:outerShdw blurRad="38100" dist="38100" dir="2700000" algn="tl">
                    <a:srgbClr val="000000">
                      <a:alpha val="43137"/>
                    </a:srgbClr>
                  </a:outerShdw>
                </a:effectLst>
              </a:rPr>
              <a:t>Versagen der </a:t>
            </a:r>
            <a:r>
              <a:rPr lang="de-DE" sz="2800" b="1" dirty="0" smtClean="0">
                <a:effectLst>
                  <a:outerShdw blurRad="38100" dist="38100" dir="2700000" algn="tl">
                    <a:srgbClr val="000000">
                      <a:alpha val="43137"/>
                    </a:srgbClr>
                  </a:outerShdw>
                </a:effectLst>
              </a:rPr>
              <a:t>Schutzmechanismen</a:t>
            </a:r>
          </a:p>
          <a:p>
            <a:pPr algn="ctr">
              <a:lnSpc>
                <a:spcPct val="150000"/>
              </a:lnSpc>
            </a:pPr>
            <a:endParaRPr lang="de-DE" sz="2800" b="1"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Situation, in der die Handlungsfähigkeit stark </a:t>
            </a:r>
            <a:r>
              <a:rPr lang="de-DE" sz="2400" dirty="0" smtClean="0">
                <a:effectLst>
                  <a:outerShdw blurRad="38100" dist="38100" dir="2700000" algn="tl">
                    <a:srgbClr val="000000">
                      <a:alpha val="43137"/>
                    </a:srgbClr>
                  </a:outerShdw>
                </a:effectLst>
              </a:rPr>
              <a:t>beeinträchtigt war</a:t>
            </a:r>
            <a:endParaRPr lang="de-DE" sz="2400"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smtClean="0">
                <a:effectLst>
                  <a:outerShdw blurRad="38100" dist="38100" dir="2700000" algn="tl">
                    <a:srgbClr val="000000">
                      <a:alpha val="43137"/>
                    </a:srgbClr>
                  </a:outerShdw>
                </a:effectLst>
              </a:rPr>
              <a:t>Großschadensereignis</a:t>
            </a:r>
            <a:endParaRPr lang="de-DE" sz="2400"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endParaRPr lang="de-DE"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8637627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475656" y="2276872"/>
            <a:ext cx="6192688" cy="4104456"/>
          </a:xfrm>
        </p:spPr>
        <p:txBody>
          <a:bodyPr>
            <a:normAutofit/>
          </a:bodyPr>
          <a:lstStyle/>
          <a:p>
            <a:pPr algn="ctr">
              <a:lnSpc>
                <a:spcPct val="150000"/>
              </a:lnSpc>
            </a:pPr>
            <a:r>
              <a:rPr lang="de-DE" sz="2800" b="1" dirty="0">
                <a:effectLst>
                  <a:outerShdw blurRad="38100" dist="38100" dir="2700000" algn="tl">
                    <a:srgbClr val="000000">
                      <a:alpha val="43137"/>
                    </a:srgbClr>
                  </a:outerShdw>
                </a:effectLst>
              </a:rPr>
              <a:t>Folgen schlechter </a:t>
            </a:r>
            <a:r>
              <a:rPr lang="de-DE" sz="2800" b="1" dirty="0" smtClean="0">
                <a:effectLst>
                  <a:outerShdw blurRad="38100" dist="38100" dir="2700000" algn="tl">
                    <a:srgbClr val="000000">
                      <a:alpha val="43137"/>
                    </a:srgbClr>
                  </a:outerShdw>
                </a:effectLst>
              </a:rPr>
              <a:t>Verarbeitung</a:t>
            </a:r>
          </a:p>
          <a:p>
            <a:pPr algn="ctr">
              <a:lnSpc>
                <a:spcPct val="150000"/>
              </a:lnSpc>
            </a:pPr>
            <a:endParaRPr lang="de-DE" sz="2800" b="1" dirty="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Hilflosigkeitsgefühle</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Schuldgefühle</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Vermeidungsreaktionen</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Soziale Isolation</a:t>
            </a:r>
          </a:p>
          <a:p>
            <a:pPr marL="342900" indent="-342900">
              <a:lnSpc>
                <a:spcPct val="150000"/>
              </a:lnSpc>
              <a:buFont typeface="Arial" pitchFamily="34" charset="0"/>
              <a:buChar char="•"/>
            </a:pPr>
            <a:endParaRPr lang="de-DE"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802609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475656" y="2276872"/>
            <a:ext cx="6192688" cy="4104456"/>
          </a:xfrm>
        </p:spPr>
        <p:txBody>
          <a:bodyPr>
            <a:normAutofit/>
          </a:bodyPr>
          <a:lstStyle/>
          <a:p>
            <a:pPr algn="ctr">
              <a:lnSpc>
                <a:spcPct val="150000"/>
              </a:lnSpc>
            </a:pPr>
            <a:r>
              <a:rPr lang="de-DE" sz="2800" b="1" dirty="0">
                <a:effectLst>
                  <a:outerShdw blurRad="38100" dist="38100" dir="2700000" algn="tl">
                    <a:srgbClr val="000000">
                      <a:alpha val="43137"/>
                    </a:srgbClr>
                  </a:outerShdw>
                </a:effectLst>
              </a:rPr>
              <a:t>Folgen schlechter </a:t>
            </a:r>
            <a:r>
              <a:rPr lang="de-DE" sz="2800" b="1" dirty="0" smtClean="0">
                <a:effectLst>
                  <a:outerShdw blurRad="38100" dist="38100" dir="2700000" algn="tl">
                    <a:srgbClr val="000000">
                      <a:alpha val="43137"/>
                    </a:srgbClr>
                  </a:outerShdw>
                </a:effectLst>
              </a:rPr>
              <a:t>Verarbeitung</a:t>
            </a:r>
          </a:p>
          <a:p>
            <a:pPr marL="342900" indent="-342900">
              <a:lnSpc>
                <a:spcPct val="150000"/>
              </a:lnSpc>
              <a:buFont typeface="Arial" pitchFamily="34" charset="0"/>
              <a:buChar char="•"/>
            </a:pPr>
            <a:endParaRPr lang="de-DE" sz="2400" dirty="0" smtClean="0">
              <a:effectLst>
                <a:outerShdw blurRad="38100" dist="38100" dir="2700000" algn="tl">
                  <a:srgbClr val="000000">
                    <a:alpha val="43137"/>
                  </a:srgbClr>
                </a:outerShdw>
              </a:effectLst>
            </a:endParaRP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Private und dienstliche Probleme</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Belastungsstörungen</a:t>
            </a:r>
          </a:p>
          <a:p>
            <a:pPr marL="342900" indent="-342900">
              <a:lnSpc>
                <a:spcPct val="150000"/>
              </a:lnSpc>
              <a:buFont typeface="Arial" pitchFamily="34" charset="0"/>
              <a:buChar char="•"/>
            </a:pPr>
            <a:r>
              <a:rPr lang="de-DE" sz="2400" dirty="0">
                <a:effectLst>
                  <a:outerShdw blurRad="38100" dist="38100" dir="2700000" algn="tl">
                    <a:srgbClr val="000000">
                      <a:alpha val="43137"/>
                    </a:srgbClr>
                  </a:outerShdw>
                </a:effectLst>
              </a:rPr>
              <a:t> Psychische Probleme</a:t>
            </a:r>
          </a:p>
          <a:p>
            <a:pPr marL="342900" indent="-342900">
              <a:lnSpc>
                <a:spcPct val="150000"/>
              </a:lnSpc>
              <a:buFont typeface="Arial" pitchFamily="34" charset="0"/>
              <a:buChar char="•"/>
            </a:pPr>
            <a:endParaRPr lang="de-DE"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3355183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611560" y="1916832"/>
            <a:ext cx="7992888" cy="4464496"/>
          </a:xfrm>
        </p:spPr>
        <p:txBody>
          <a:bodyPr>
            <a:normAutofit lnSpcReduction="10000"/>
          </a:bodyPr>
          <a:lstStyle/>
          <a:p>
            <a:pPr algn="ctr">
              <a:lnSpc>
                <a:spcPct val="150000"/>
              </a:lnSpc>
            </a:pPr>
            <a:r>
              <a:rPr lang="de-DE" sz="2800" b="1" dirty="0">
                <a:effectLst>
                  <a:outerShdw blurRad="38100" dist="38100" dir="2700000" algn="tl">
                    <a:srgbClr val="000000">
                      <a:alpha val="43137"/>
                    </a:srgbClr>
                  </a:outerShdw>
                </a:effectLst>
              </a:rPr>
              <a:t>Stressbewältigung </a:t>
            </a:r>
            <a:r>
              <a:rPr lang="de-DE" sz="2800" b="1" dirty="0" smtClean="0">
                <a:effectLst>
                  <a:outerShdw blurRad="38100" dist="38100" dir="2700000" algn="tl">
                    <a:srgbClr val="000000">
                      <a:alpha val="43137"/>
                    </a:srgbClr>
                  </a:outerShdw>
                </a:effectLst>
              </a:rPr>
              <a:t>– Trauma</a:t>
            </a:r>
          </a:p>
          <a:p>
            <a:pPr algn="ctr">
              <a:lnSpc>
                <a:spcPct val="150000"/>
              </a:lnSpc>
            </a:pPr>
            <a:endParaRPr lang="de-DE" sz="2800" b="1" dirty="0" smtClean="0">
              <a:effectLst>
                <a:outerShdw blurRad="38100" dist="38100" dir="2700000" algn="tl">
                  <a:srgbClr val="000000">
                    <a:alpha val="43137"/>
                  </a:srgbClr>
                </a:outerShdw>
              </a:effectLst>
            </a:endParaRPr>
          </a:p>
          <a:p>
            <a:pPr marL="457200" indent="-457200">
              <a:lnSpc>
                <a:spcPct val="150000"/>
              </a:lnSpc>
              <a:buFont typeface="Arial" pitchFamily="34" charset="0"/>
              <a:buChar char="•"/>
            </a:pPr>
            <a:r>
              <a:rPr lang="de-DE" sz="2000" dirty="0">
                <a:effectLst>
                  <a:outerShdw blurRad="38100" dist="38100" dir="2700000" algn="tl">
                    <a:srgbClr val="000000">
                      <a:alpha val="43137"/>
                    </a:srgbClr>
                  </a:outerShdw>
                </a:effectLst>
              </a:rPr>
              <a:t>Alltagsstress reduzieren, Freiräume schaffen</a:t>
            </a:r>
          </a:p>
          <a:p>
            <a:pPr marL="457200" indent="-457200">
              <a:lnSpc>
                <a:spcPct val="150000"/>
              </a:lnSpc>
              <a:buFont typeface="Arial" pitchFamily="34" charset="0"/>
              <a:buChar char="•"/>
            </a:pPr>
            <a:r>
              <a:rPr lang="de-DE" sz="2000" dirty="0">
                <a:effectLst>
                  <a:outerShdw blurRad="38100" dist="38100" dir="2700000" algn="tl">
                    <a:srgbClr val="000000">
                      <a:alpha val="43137"/>
                    </a:srgbClr>
                  </a:outerShdw>
                </a:effectLst>
              </a:rPr>
              <a:t> Strukturiertes Gespräch führen</a:t>
            </a:r>
          </a:p>
          <a:p>
            <a:pPr marL="457200" indent="-457200">
              <a:lnSpc>
                <a:spcPct val="150000"/>
              </a:lnSpc>
              <a:buFont typeface="Arial" pitchFamily="34" charset="0"/>
              <a:buChar char="•"/>
            </a:pPr>
            <a:r>
              <a:rPr lang="de-DE" sz="2000" dirty="0">
                <a:effectLst>
                  <a:outerShdw blurRad="38100" dist="38100" dir="2700000" algn="tl">
                    <a:srgbClr val="000000">
                      <a:alpha val="43137"/>
                    </a:srgbClr>
                  </a:outerShdw>
                </a:effectLst>
              </a:rPr>
              <a:t> Sport, Bewegung, Hobbys</a:t>
            </a:r>
          </a:p>
          <a:p>
            <a:pPr marL="457200" indent="-457200">
              <a:lnSpc>
                <a:spcPct val="150000"/>
              </a:lnSpc>
              <a:buFont typeface="Arial" pitchFamily="34" charset="0"/>
              <a:buChar char="•"/>
            </a:pPr>
            <a:r>
              <a:rPr lang="de-DE" sz="2000" dirty="0">
                <a:effectLst>
                  <a:outerShdw blurRad="38100" dist="38100" dir="2700000" algn="tl">
                    <a:srgbClr val="000000">
                      <a:alpha val="43137"/>
                    </a:srgbClr>
                  </a:outerShdw>
                </a:effectLst>
              </a:rPr>
              <a:t> Sich bewusst etwas Gutes tun!</a:t>
            </a:r>
          </a:p>
          <a:p>
            <a:pPr marL="457200" indent="-457200">
              <a:lnSpc>
                <a:spcPct val="150000"/>
              </a:lnSpc>
              <a:buFont typeface="Arial" pitchFamily="34" charset="0"/>
              <a:buChar char="•"/>
            </a:pPr>
            <a:r>
              <a:rPr lang="de-DE" sz="2000" dirty="0">
                <a:effectLst>
                  <a:outerShdw blurRad="38100" dist="38100" dir="2700000" algn="tl">
                    <a:srgbClr val="000000">
                      <a:alpha val="43137"/>
                    </a:srgbClr>
                  </a:outerShdw>
                </a:effectLst>
              </a:rPr>
              <a:t> Entspannung</a:t>
            </a:r>
          </a:p>
          <a:p>
            <a:pPr marL="457200" indent="-457200">
              <a:lnSpc>
                <a:spcPct val="150000"/>
              </a:lnSpc>
              <a:buFont typeface="Arial" pitchFamily="34" charset="0"/>
              <a:buChar char="•"/>
            </a:pPr>
            <a:r>
              <a:rPr lang="de-DE" sz="2000" dirty="0">
                <a:effectLst>
                  <a:outerShdw blurRad="38100" dist="38100" dir="2700000" algn="tl">
                    <a:srgbClr val="000000">
                      <a:alpha val="43137"/>
                    </a:srgbClr>
                  </a:outerShdw>
                </a:effectLst>
              </a:rPr>
              <a:t> Bei Bedarf – Hilfe annehmen</a:t>
            </a:r>
          </a:p>
          <a:p>
            <a:pPr marL="457200" indent="-457200">
              <a:lnSpc>
                <a:spcPct val="150000"/>
              </a:lnSpc>
              <a:buFont typeface="Arial" pitchFamily="34" charset="0"/>
              <a:buChar char="•"/>
            </a:pPr>
            <a:endParaRPr lang="de-D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0005322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276872"/>
            <a:ext cx="7056784" cy="4104456"/>
          </a:xfrm>
        </p:spPr>
        <p:txBody>
          <a:bodyPr>
            <a:normAutofit fontScale="92500"/>
          </a:bodyPr>
          <a:lstStyle/>
          <a:p>
            <a:pPr algn="ctr">
              <a:lnSpc>
                <a:spcPct val="150000"/>
              </a:lnSpc>
            </a:pPr>
            <a:r>
              <a:rPr lang="de-DE" sz="2400" dirty="0">
                <a:effectLst>
                  <a:outerShdw blurRad="38100" dist="38100" dir="2700000" algn="tl">
                    <a:srgbClr val="000000">
                      <a:alpha val="43137"/>
                    </a:srgbClr>
                  </a:outerShdw>
                </a:effectLst>
              </a:rPr>
              <a:t>Gott gebe mir die Gelassenheit,</a:t>
            </a:r>
          </a:p>
          <a:p>
            <a:pPr algn="ctr">
              <a:lnSpc>
                <a:spcPct val="150000"/>
              </a:lnSpc>
            </a:pPr>
            <a:r>
              <a:rPr lang="de-DE" sz="2400" dirty="0">
                <a:effectLst>
                  <a:outerShdw blurRad="38100" dist="38100" dir="2700000" algn="tl">
                    <a:srgbClr val="000000">
                      <a:alpha val="43137"/>
                    </a:srgbClr>
                  </a:outerShdw>
                </a:effectLst>
              </a:rPr>
              <a:t>Dinge hinzunehmen, </a:t>
            </a:r>
          </a:p>
          <a:p>
            <a:pPr algn="ctr">
              <a:lnSpc>
                <a:spcPct val="150000"/>
              </a:lnSpc>
            </a:pPr>
            <a:r>
              <a:rPr lang="de-DE" sz="2400" dirty="0">
                <a:effectLst>
                  <a:outerShdw blurRad="38100" dist="38100" dir="2700000" algn="tl">
                    <a:srgbClr val="000000">
                      <a:alpha val="43137"/>
                    </a:srgbClr>
                  </a:outerShdw>
                </a:effectLst>
              </a:rPr>
              <a:t>die ich nicht ändern kann,</a:t>
            </a:r>
          </a:p>
          <a:p>
            <a:pPr algn="ctr">
              <a:lnSpc>
                <a:spcPct val="150000"/>
              </a:lnSpc>
            </a:pPr>
            <a:r>
              <a:rPr lang="de-DE" sz="2400" dirty="0">
                <a:effectLst>
                  <a:outerShdw blurRad="38100" dist="38100" dir="2700000" algn="tl">
                    <a:srgbClr val="000000">
                      <a:alpha val="43137"/>
                    </a:srgbClr>
                  </a:outerShdw>
                </a:effectLst>
              </a:rPr>
              <a:t>den Mut, Dinge zu ändern, </a:t>
            </a:r>
          </a:p>
          <a:p>
            <a:pPr algn="ctr">
              <a:lnSpc>
                <a:spcPct val="150000"/>
              </a:lnSpc>
            </a:pPr>
            <a:r>
              <a:rPr lang="de-DE" sz="2400" dirty="0">
                <a:effectLst>
                  <a:outerShdw blurRad="38100" dist="38100" dir="2700000" algn="tl">
                    <a:srgbClr val="000000">
                      <a:alpha val="43137"/>
                    </a:srgbClr>
                  </a:outerShdw>
                </a:effectLst>
              </a:rPr>
              <a:t>die ich ändern kann,</a:t>
            </a:r>
          </a:p>
          <a:p>
            <a:pPr algn="ctr">
              <a:lnSpc>
                <a:spcPct val="150000"/>
              </a:lnSpc>
            </a:pPr>
            <a:r>
              <a:rPr lang="de-DE" sz="2400" dirty="0">
                <a:effectLst>
                  <a:outerShdw blurRad="38100" dist="38100" dir="2700000" algn="tl">
                    <a:srgbClr val="000000">
                      <a:alpha val="43137"/>
                    </a:srgbClr>
                  </a:outerShdw>
                </a:effectLst>
              </a:rPr>
              <a:t>und die Weisheit, das eine </a:t>
            </a:r>
          </a:p>
          <a:p>
            <a:pPr algn="ctr">
              <a:lnSpc>
                <a:spcPct val="150000"/>
              </a:lnSpc>
            </a:pPr>
            <a:r>
              <a:rPr lang="de-DE" sz="2400" dirty="0">
                <a:effectLst>
                  <a:outerShdw blurRad="38100" dist="38100" dir="2700000" algn="tl">
                    <a:srgbClr val="000000">
                      <a:alpha val="43137"/>
                    </a:srgbClr>
                  </a:outerShdw>
                </a:effectLst>
              </a:rPr>
              <a:t>vom anderen zu unterscheiden.</a:t>
            </a:r>
          </a:p>
          <a:p>
            <a:pPr algn="ctr">
              <a:lnSpc>
                <a:spcPct val="150000"/>
              </a:lnSpc>
            </a:pPr>
            <a:endParaRPr lang="de-DE"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8872020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276872"/>
            <a:ext cx="7056784" cy="4104456"/>
          </a:xfrm>
        </p:spPr>
        <p:txBody>
          <a:bodyPr>
            <a:normAutofit/>
          </a:bodyPr>
          <a:lstStyle/>
          <a:p>
            <a:pPr>
              <a:lnSpc>
                <a:spcPct val="150000"/>
              </a:lnSpc>
            </a:pPr>
            <a:r>
              <a:rPr lang="de-DE" sz="9600" dirty="0" smtClean="0">
                <a:effectLst>
                  <a:outerShdw blurRad="38100" dist="38100" dir="2700000" algn="tl">
                    <a:srgbClr val="000000">
                      <a:alpha val="43137"/>
                    </a:srgbClr>
                  </a:outerShdw>
                </a:effectLst>
              </a:rPr>
              <a:t>     Danke</a:t>
            </a:r>
            <a:endParaRPr lang="de-DE" sz="9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005584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1043608" y="2276872"/>
            <a:ext cx="7056784" cy="4104456"/>
          </a:xfrm>
        </p:spPr>
        <p:txBody>
          <a:bodyPr>
            <a:normAutofit fontScale="85000" lnSpcReduction="10000"/>
          </a:bodyPr>
          <a:lstStyle/>
          <a:p>
            <a:pPr marL="457200" indent="-457200">
              <a:lnSpc>
                <a:spcPct val="150000"/>
              </a:lnSpc>
              <a:buFont typeface="Arial" pitchFamily="34" charset="0"/>
              <a:buChar char="•"/>
            </a:pPr>
            <a:r>
              <a:rPr lang="de-DE" sz="2800" dirty="0" smtClean="0">
                <a:effectLst>
                  <a:outerShdw blurRad="38100" dist="38100" dir="2700000" algn="tl">
                    <a:srgbClr val="000000">
                      <a:alpha val="43137"/>
                    </a:srgbClr>
                  </a:outerShdw>
                </a:effectLst>
              </a:rPr>
              <a:t>Als ich mich selbst zu lieben begann, konnte ich erkennen, dass emotionaler Schmerz und Leid nur Warnung für mich sind, gegen meine eigene Wahrheit zu leben</a:t>
            </a:r>
            <a:r>
              <a:rPr lang="de-DE" sz="3200" dirty="0" smtClean="0">
                <a:effectLst>
                  <a:outerShdw blurRad="38100" dist="38100" dir="2700000" algn="tl">
                    <a:srgbClr val="000000">
                      <a:alpha val="43137"/>
                    </a:srgbClr>
                  </a:outerShdw>
                </a:effectLst>
              </a:rPr>
              <a:t>. Heute weiß ich, das nennt man AUTHENTHISCH-SEIN</a:t>
            </a:r>
          </a:p>
          <a:p>
            <a:pPr marL="457200" indent="-457200">
              <a:lnSpc>
                <a:spcPct val="150000"/>
              </a:lnSpc>
              <a:buFont typeface="Arial" pitchFamily="34" charset="0"/>
              <a:buChar char="•"/>
            </a:pPr>
            <a:r>
              <a:rPr lang="de-DE" sz="3200" dirty="0">
                <a:effectLst>
                  <a:outerShdw blurRad="38100" dist="38100" dir="2700000" algn="tl">
                    <a:srgbClr val="000000">
                      <a:alpha val="43137"/>
                    </a:srgbClr>
                  </a:outerShdw>
                </a:effectLst>
              </a:rPr>
              <a:t> </a:t>
            </a:r>
            <a:r>
              <a:rPr lang="de-DE" sz="3200" dirty="0" smtClean="0">
                <a:effectLst>
                  <a:outerShdw blurRad="38100" dist="38100" dir="2700000" algn="tl">
                    <a:srgbClr val="000000">
                      <a:alpha val="43137"/>
                    </a:srgbClr>
                  </a:outerShdw>
                </a:effectLst>
              </a:rPr>
              <a:t>                               Charlie Chaplin</a:t>
            </a: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69277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685800" y="2348880"/>
            <a:ext cx="7772400" cy="3888432"/>
          </a:xfrm>
        </p:spPr>
        <p:txBody>
          <a:bodyPr anchor="ctr">
            <a:normAutofit/>
          </a:bodyPr>
          <a:lstStyle/>
          <a:p>
            <a:pPr algn="ctr"/>
            <a:r>
              <a:rPr lang="de-DE" sz="2000" b="1" dirty="0" smtClean="0">
                <a:effectLst>
                  <a:outerShdw blurRad="38100" dist="38100" dir="2700000" algn="tl">
                    <a:srgbClr val="000000">
                      <a:alpha val="43137"/>
                    </a:srgbClr>
                  </a:outerShdw>
                </a:effectLst>
              </a:rPr>
              <a:t>Mitglieder der Bergrettung</a:t>
            </a:r>
          </a:p>
          <a:p>
            <a:pPr algn="ctr"/>
            <a:endParaRPr lang="de-DE" sz="2000" b="1" dirty="0" smtClean="0">
              <a:effectLst>
                <a:outerShdw blurRad="38100" dist="38100" dir="2700000" algn="tl">
                  <a:srgbClr val="000000">
                    <a:alpha val="43137"/>
                  </a:srgbClr>
                </a:outerShdw>
              </a:effectLst>
            </a:endParaRPr>
          </a:p>
          <a:p>
            <a:pPr marL="342900" indent="-342900" algn="ctr">
              <a:buFont typeface="Arial" pitchFamily="34" charset="0"/>
              <a:buChar char="•"/>
            </a:pPr>
            <a:r>
              <a:rPr lang="de-DE" sz="2000" b="1" dirty="0" smtClean="0">
                <a:effectLst>
                  <a:outerShdw blurRad="38100" dist="38100" dir="2700000" algn="tl">
                    <a:srgbClr val="000000">
                      <a:alpha val="43137"/>
                    </a:srgbClr>
                  </a:outerShdw>
                </a:effectLst>
              </a:rPr>
              <a:t>helfen</a:t>
            </a:r>
          </a:p>
          <a:p>
            <a:pPr marL="342900" indent="-342900" algn="ctr">
              <a:buFont typeface="Arial" pitchFamily="34" charset="0"/>
              <a:buChar char="•"/>
            </a:pPr>
            <a:r>
              <a:rPr lang="de-DE" sz="2000" b="1" dirty="0" smtClean="0">
                <a:effectLst>
                  <a:outerShdw blurRad="38100" dist="38100" dir="2700000" algn="tl">
                    <a:srgbClr val="000000">
                      <a:alpha val="43137"/>
                    </a:srgbClr>
                  </a:outerShdw>
                </a:effectLst>
              </a:rPr>
              <a:t>bergen</a:t>
            </a:r>
          </a:p>
          <a:p>
            <a:pPr marL="342900" indent="-342900" algn="ctr">
              <a:buFont typeface="Arial" pitchFamily="34" charset="0"/>
              <a:buChar char="•"/>
            </a:pPr>
            <a:r>
              <a:rPr lang="de-DE" sz="2000" b="1" dirty="0" smtClean="0">
                <a:effectLst>
                  <a:outerShdw blurRad="38100" dist="38100" dir="2700000" algn="tl">
                    <a:srgbClr val="000000">
                      <a:alpha val="43137"/>
                    </a:srgbClr>
                  </a:outerShdw>
                </a:effectLst>
              </a:rPr>
              <a:t>retten</a:t>
            </a:r>
          </a:p>
          <a:p>
            <a:pPr algn="ctr"/>
            <a:endParaRPr lang="de-DE" sz="2000" b="1" dirty="0" smtClean="0">
              <a:effectLst>
                <a:outerShdw blurRad="38100" dist="38100" dir="2700000" algn="tl">
                  <a:srgbClr val="000000">
                    <a:alpha val="43137"/>
                  </a:srgbClr>
                </a:outerShdw>
              </a:effectLst>
            </a:endParaRPr>
          </a:p>
          <a:p>
            <a:pPr algn="ctr"/>
            <a:r>
              <a:rPr lang="de-DE" sz="2000" b="1" dirty="0" smtClean="0">
                <a:effectLst>
                  <a:outerShdw blurRad="38100" dist="38100" dir="2700000" algn="tl">
                    <a:srgbClr val="000000">
                      <a:alpha val="43137"/>
                    </a:srgbClr>
                  </a:outerShdw>
                </a:effectLst>
              </a:rPr>
              <a:t>Menschen in und aus Not- und Gefahrensituationen</a:t>
            </a:r>
            <a:endParaRPr lang="de-DE"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097070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685800" y="2348880"/>
            <a:ext cx="7772400" cy="3888432"/>
          </a:xfrm>
        </p:spPr>
        <p:txBody>
          <a:bodyPr anchor="ctr">
            <a:normAutofit/>
          </a:bodyPr>
          <a:lstStyle/>
          <a:p>
            <a:pPr algn="ctr"/>
            <a:r>
              <a:rPr lang="de-DE" sz="2000" b="1" dirty="0" smtClean="0">
                <a:effectLst>
                  <a:outerShdw blurRad="38100" dist="38100" dir="2700000" algn="tl">
                    <a:srgbClr val="000000">
                      <a:alpha val="43137"/>
                    </a:srgbClr>
                  </a:outerShdw>
                </a:effectLst>
              </a:rPr>
              <a:t>Meist handelt es sich um außergewöhnliche Situationen und Ereignisse bei denen Menschen aufgrund verschiedenster Umstände einer massiven Gefährdung ausgesetzt bzw. </a:t>
            </a:r>
          </a:p>
          <a:p>
            <a:pPr algn="ctr"/>
            <a:r>
              <a:rPr lang="de-DE" sz="2000" b="1" dirty="0" smtClean="0">
                <a:effectLst>
                  <a:outerShdw blurRad="38100" dist="38100" dir="2700000" algn="tl">
                    <a:srgbClr val="000000">
                      <a:alpha val="43137"/>
                    </a:srgbClr>
                  </a:outerShdw>
                </a:effectLst>
              </a:rPr>
              <a:t>Menschen verletzt oder sogar getötet wurden.</a:t>
            </a:r>
          </a:p>
          <a:p>
            <a:pPr algn="ctr"/>
            <a:endParaRPr lang="de-DE" sz="2000" b="1" dirty="0">
              <a:effectLst>
                <a:outerShdw blurRad="38100" dist="38100" dir="2700000" algn="tl">
                  <a:srgbClr val="000000">
                    <a:alpha val="43137"/>
                  </a:srgbClr>
                </a:outerShdw>
              </a:effectLst>
            </a:endParaRPr>
          </a:p>
          <a:p>
            <a:pPr algn="ctr"/>
            <a:r>
              <a:rPr lang="de-DE" sz="2000" b="1" dirty="0" smtClean="0">
                <a:effectLst>
                  <a:outerShdw blurRad="38100" dist="38100" dir="2700000" algn="tl">
                    <a:srgbClr val="000000">
                      <a:alpha val="43137"/>
                    </a:srgbClr>
                  </a:outerShdw>
                </a:effectLst>
              </a:rPr>
              <a:t>Wie geht der „Helfer“ mit der eigenen psychischen  und physischen Belastung um?</a:t>
            </a:r>
          </a:p>
          <a:p>
            <a:pPr algn="ctr"/>
            <a:endParaRPr lang="de-DE" sz="2000" b="1" dirty="0" smtClean="0">
              <a:effectLst>
                <a:outerShdw blurRad="38100" dist="38100" dir="2700000" algn="tl">
                  <a:srgbClr val="000000">
                    <a:alpha val="43137"/>
                  </a:srgbClr>
                </a:outerShdw>
              </a:effectLst>
            </a:endParaRPr>
          </a:p>
          <a:p>
            <a:pPr algn="ctr"/>
            <a:r>
              <a:rPr lang="de-DE" sz="2000" b="1" dirty="0" smtClean="0">
                <a:effectLst>
                  <a:outerShdw blurRad="38100" dist="38100" dir="2700000" algn="tl">
                    <a:srgbClr val="000000">
                      <a:alpha val="43137"/>
                    </a:srgbClr>
                  </a:outerShdw>
                </a:effectLst>
              </a:rPr>
              <a:t>Wer „hilft dem Helfer“?</a:t>
            </a:r>
            <a:endParaRPr lang="de-DE"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49925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solidFill>
                  <a:srgbClr val="99FF99"/>
                </a:solidFill>
              </a:rPr>
              <a:t>„Hilfe für Helfer“</a:t>
            </a:r>
            <a:br>
              <a:rPr lang="de-DE" sz="3200" dirty="0">
                <a:solidFill>
                  <a:srgbClr val="99FF99"/>
                </a:solidFill>
              </a:rPr>
            </a:br>
            <a:r>
              <a:rPr lang="de-DE" sz="2000" dirty="0">
                <a:solidFill>
                  <a:srgbClr val="99FF99"/>
                </a:solidFill>
              </a:rPr>
              <a:t>Bergrettung Mühlbach</a:t>
            </a:r>
          </a:p>
        </p:txBody>
      </p:sp>
      <p:sp>
        <p:nvSpPr>
          <p:cNvPr id="7" name="Textplatzhalter 6"/>
          <p:cNvSpPr>
            <a:spLocks noGrp="1"/>
          </p:cNvSpPr>
          <p:nvPr>
            <p:ph type="body" idx="1"/>
          </p:nvPr>
        </p:nvSpPr>
        <p:spPr>
          <a:xfrm>
            <a:off x="530352" y="2420888"/>
            <a:ext cx="7772400" cy="4104456"/>
          </a:xfrm>
        </p:spPr>
        <p:txBody>
          <a:bodyPr/>
          <a:lstStyle/>
          <a:p>
            <a:pPr algn="ctr"/>
            <a:r>
              <a:rPr lang="de-DE" b="1" dirty="0" smtClean="0">
                <a:solidFill>
                  <a:schemeClr val="accent6">
                    <a:lumMod val="20000"/>
                    <a:lumOff val="80000"/>
                  </a:schemeClr>
                </a:solidFill>
                <a:effectLst>
                  <a:outerShdw blurRad="38100" dist="38100" dir="2700000" algn="tl">
                    <a:srgbClr val="000000">
                      <a:alpha val="43137"/>
                    </a:srgbClr>
                  </a:outerShdw>
                </a:effectLst>
              </a:rPr>
              <a:t>Beispiele für belastende Situationen im Bergrettungsdienst:</a:t>
            </a:r>
          </a:p>
          <a:p>
            <a:pPr algn="ctr"/>
            <a:endParaRPr lang="de-DE" dirty="0">
              <a:solidFill>
                <a:schemeClr val="accent6">
                  <a:lumMod val="20000"/>
                  <a:lumOff val="80000"/>
                </a:schemeClr>
              </a:solidFill>
              <a:effectLst>
                <a:outerShdw blurRad="38100" dist="38100" dir="2700000" algn="tl">
                  <a:srgbClr val="000000">
                    <a:alpha val="43137"/>
                  </a:srgbClr>
                </a:outerShdw>
              </a:effectLst>
            </a:endParaRPr>
          </a:p>
          <a:p>
            <a:pPr marL="342900" indent="-342900">
              <a:buFont typeface="Arial" pitchFamily="34" charset="0"/>
              <a:buChar char="•"/>
            </a:pPr>
            <a:r>
              <a:rPr lang="de-DE" dirty="0" smtClean="0">
                <a:solidFill>
                  <a:schemeClr val="accent6">
                    <a:lumMod val="20000"/>
                    <a:lumOff val="80000"/>
                  </a:schemeClr>
                </a:solidFill>
                <a:effectLst>
                  <a:outerShdw blurRad="38100" dist="38100" dir="2700000" algn="tl">
                    <a:srgbClr val="000000">
                      <a:alpha val="43137"/>
                    </a:srgbClr>
                  </a:outerShdw>
                </a:effectLst>
              </a:rPr>
              <a:t>Gefährliche Situationen (z.B. gefährliche Wetter-</a:t>
            </a:r>
          </a:p>
          <a:p>
            <a:r>
              <a:rPr lang="de-DE" dirty="0" smtClean="0">
                <a:solidFill>
                  <a:schemeClr val="accent6">
                    <a:lumMod val="20000"/>
                    <a:lumOff val="80000"/>
                  </a:schemeClr>
                </a:solidFill>
                <a:effectLst>
                  <a:outerShdw blurRad="38100" dist="38100" dir="2700000" algn="tl">
                    <a:srgbClr val="000000">
                      <a:alpha val="43137"/>
                    </a:srgbClr>
                  </a:outerShdw>
                </a:effectLst>
              </a:rPr>
              <a:t>      </a:t>
            </a:r>
            <a:r>
              <a:rPr lang="de-DE" dirty="0" err="1" smtClean="0">
                <a:solidFill>
                  <a:schemeClr val="accent6">
                    <a:lumMod val="20000"/>
                    <a:lumOff val="80000"/>
                  </a:schemeClr>
                </a:solidFill>
                <a:effectLst>
                  <a:outerShdw blurRad="38100" dist="38100" dir="2700000" algn="tl">
                    <a:srgbClr val="000000">
                      <a:alpha val="43137"/>
                    </a:srgbClr>
                  </a:outerShdw>
                </a:effectLst>
              </a:rPr>
              <a:t>verhältnisse</a:t>
            </a:r>
            <a:r>
              <a:rPr lang="de-DE" dirty="0" smtClean="0">
                <a:solidFill>
                  <a:schemeClr val="accent6">
                    <a:lumMod val="20000"/>
                    <a:lumOff val="80000"/>
                  </a:schemeClr>
                </a:solidFill>
                <a:effectLst>
                  <a:outerShdw blurRad="38100" dist="38100" dir="2700000" algn="tl">
                    <a:srgbClr val="000000">
                      <a:alpha val="43137"/>
                    </a:srgbClr>
                  </a:outerShdw>
                </a:effectLst>
              </a:rPr>
              <a:t>; …) </a:t>
            </a:r>
          </a:p>
          <a:p>
            <a:pPr marL="342900" indent="-342900">
              <a:buFont typeface="Arial" pitchFamily="34" charset="0"/>
              <a:buChar char="•"/>
            </a:pPr>
            <a:r>
              <a:rPr lang="de-DE" dirty="0" smtClean="0">
                <a:solidFill>
                  <a:schemeClr val="accent6">
                    <a:lumMod val="20000"/>
                    <a:lumOff val="80000"/>
                  </a:schemeClr>
                </a:solidFill>
                <a:effectLst>
                  <a:outerShdw blurRad="38100" dist="38100" dir="2700000" algn="tl">
                    <a:srgbClr val="000000">
                      <a:alpha val="43137"/>
                    </a:srgbClr>
                  </a:outerShdw>
                </a:effectLst>
              </a:rPr>
              <a:t>Emotional sehr belastende Situationen (z.B. Tod</a:t>
            </a:r>
          </a:p>
          <a:p>
            <a:r>
              <a:rPr lang="de-DE" dirty="0" smtClean="0">
                <a:solidFill>
                  <a:schemeClr val="accent6">
                    <a:lumMod val="20000"/>
                    <a:lumOff val="80000"/>
                  </a:schemeClr>
                </a:solidFill>
                <a:effectLst>
                  <a:outerShdw blurRad="38100" dist="38100" dir="2700000" algn="tl">
                    <a:srgbClr val="000000">
                      <a:alpha val="43137"/>
                    </a:srgbClr>
                  </a:outerShdw>
                </a:effectLst>
              </a:rPr>
              <a:t>     und/oder Verletzung von Kindern und Jugendlichen)</a:t>
            </a:r>
          </a:p>
          <a:p>
            <a:pPr marL="342900" indent="-342900">
              <a:buFont typeface="Arial" pitchFamily="34" charset="0"/>
              <a:buChar char="•"/>
            </a:pPr>
            <a:r>
              <a:rPr lang="de-DE" dirty="0" smtClean="0">
                <a:solidFill>
                  <a:schemeClr val="accent6">
                    <a:lumMod val="20000"/>
                    <a:lumOff val="80000"/>
                  </a:schemeClr>
                </a:solidFill>
                <a:effectLst>
                  <a:outerShdw blurRad="38100" dist="38100" dir="2700000" algn="tl">
                    <a:srgbClr val="000000">
                      <a:alpha val="43137"/>
                    </a:srgbClr>
                  </a:outerShdw>
                </a:effectLst>
              </a:rPr>
              <a:t>Situationen, in denen die eigene Handlungsfähigkeit</a:t>
            </a:r>
          </a:p>
          <a:p>
            <a:r>
              <a:rPr lang="de-DE" dirty="0" smtClean="0">
                <a:solidFill>
                  <a:schemeClr val="accent6">
                    <a:lumMod val="20000"/>
                    <a:lumOff val="80000"/>
                  </a:schemeClr>
                </a:solidFill>
                <a:effectLst>
                  <a:outerShdw blurRad="38100" dist="38100" dir="2700000" algn="tl">
                    <a:srgbClr val="000000">
                      <a:alpha val="43137"/>
                    </a:srgbClr>
                  </a:outerShdw>
                </a:effectLst>
              </a:rPr>
              <a:t>     stark eingeschränkt wurde (z.B. Eigenverletzung)</a:t>
            </a:r>
          </a:p>
          <a:p>
            <a:pPr marL="342900" indent="-342900">
              <a:buFont typeface="Arial" pitchFamily="34" charset="0"/>
              <a:buChar char="•"/>
            </a:pPr>
            <a:r>
              <a:rPr lang="de-DE" dirty="0" smtClean="0">
                <a:solidFill>
                  <a:schemeClr val="accent6">
                    <a:lumMod val="20000"/>
                    <a:lumOff val="80000"/>
                  </a:schemeClr>
                </a:solidFill>
                <a:effectLst>
                  <a:outerShdw blurRad="38100" dist="38100" dir="2700000" algn="tl">
                    <a:srgbClr val="000000">
                      <a:alpha val="43137"/>
                    </a:srgbClr>
                  </a:outerShdw>
                </a:effectLst>
              </a:rPr>
              <a:t>U.v.m.</a:t>
            </a:r>
          </a:p>
          <a:p>
            <a:endParaRPr lang="de-DE" dirty="0">
              <a:solidFill>
                <a:schemeClr val="accent6">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757763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530352" y="2276872"/>
            <a:ext cx="8146104" cy="4392488"/>
          </a:xfrm>
        </p:spPr>
        <p:txBody>
          <a:bodyPr/>
          <a:lstStyle/>
          <a:p>
            <a:pPr algn="ctr"/>
            <a:r>
              <a:rPr lang="de-DE" b="1" dirty="0" smtClean="0">
                <a:effectLst>
                  <a:outerShdw blurRad="38100" dist="38100" dir="2700000" algn="tl">
                    <a:srgbClr val="000000">
                      <a:alpha val="43137"/>
                    </a:srgbClr>
                  </a:outerShdw>
                </a:effectLst>
              </a:rPr>
              <a:t>Warum werden Gespräche nach belastenden </a:t>
            </a:r>
          </a:p>
          <a:p>
            <a:pPr algn="ctr"/>
            <a:r>
              <a:rPr lang="de-DE" b="1" dirty="0" smtClean="0">
                <a:effectLst>
                  <a:outerShdw blurRad="38100" dist="38100" dir="2700000" algn="tl">
                    <a:srgbClr val="000000">
                      <a:alpha val="43137"/>
                    </a:srgbClr>
                  </a:outerShdw>
                </a:effectLst>
              </a:rPr>
              <a:t>Ereignissen angeboten:</a:t>
            </a:r>
          </a:p>
          <a:p>
            <a:pPr algn="ctr"/>
            <a:endParaRPr lang="de-DE" b="1" dirty="0" smtClean="0">
              <a:effectLst>
                <a:outerShdw blurRad="38100" dist="38100" dir="2700000" algn="tl">
                  <a:srgbClr val="000000">
                    <a:alpha val="43137"/>
                  </a:srgbClr>
                </a:outerShdw>
              </a:effectLst>
            </a:endParaRPr>
          </a:p>
          <a:p>
            <a:endParaRPr lang="de-DE" dirty="0">
              <a:effectLst>
                <a:outerShdw blurRad="38100" dist="38100" dir="2700000" algn="tl">
                  <a:srgbClr val="000000">
                    <a:alpha val="43137"/>
                  </a:srgbClr>
                </a:outerShdw>
              </a:effectLst>
            </a:endParaRPr>
          </a:p>
          <a:p>
            <a:pPr marL="342900" indent="-342900">
              <a:buFont typeface="Arial" pitchFamily="34" charset="0"/>
              <a:buChar char="•"/>
            </a:pPr>
            <a:r>
              <a:rPr lang="de-DE" dirty="0" smtClean="0">
                <a:effectLst>
                  <a:outerShdw blurRad="38100" dist="38100" dir="2700000" algn="tl">
                    <a:srgbClr val="000000">
                      <a:alpha val="43137"/>
                    </a:srgbClr>
                  </a:outerShdw>
                </a:effectLst>
              </a:rPr>
              <a:t>Um das Erlebte besser und schneller verarbeiten zu können</a:t>
            </a:r>
          </a:p>
          <a:p>
            <a:pPr marL="342900" indent="-342900">
              <a:buFont typeface="Arial" pitchFamily="34" charset="0"/>
              <a:buChar char="•"/>
            </a:pPr>
            <a:endParaRPr lang="de-DE" dirty="0" smtClean="0">
              <a:effectLst>
                <a:outerShdw blurRad="38100" dist="38100" dir="2700000" algn="tl">
                  <a:srgbClr val="000000">
                    <a:alpha val="43137"/>
                  </a:srgbClr>
                </a:outerShdw>
              </a:effectLst>
            </a:endParaRPr>
          </a:p>
          <a:p>
            <a:pPr marL="342900" indent="-342900">
              <a:buFont typeface="Arial" pitchFamily="34" charset="0"/>
              <a:buChar char="•"/>
            </a:pPr>
            <a:r>
              <a:rPr lang="de-DE" dirty="0" smtClean="0">
                <a:effectLst>
                  <a:outerShdw blurRad="38100" dist="38100" dir="2700000" algn="tl">
                    <a:srgbClr val="000000">
                      <a:alpha val="43137"/>
                    </a:srgbClr>
                  </a:outerShdw>
                </a:effectLst>
              </a:rPr>
              <a:t>mit Reaktionen die auftreten können, besser umgehen zu können</a:t>
            </a:r>
          </a:p>
          <a:p>
            <a:pPr marL="342900" indent="-342900">
              <a:buFont typeface="Arial" pitchFamily="34" charset="0"/>
              <a:buChar char="•"/>
            </a:pPr>
            <a:endParaRPr lang="de-DE" dirty="0">
              <a:effectLst>
                <a:outerShdw blurRad="38100" dist="38100" dir="2700000" algn="tl">
                  <a:srgbClr val="000000">
                    <a:alpha val="43137"/>
                  </a:srgbClr>
                </a:outerShdw>
              </a:effectLst>
            </a:endParaRPr>
          </a:p>
          <a:p>
            <a:pPr marL="342900" indent="-342900">
              <a:buFont typeface="Arial" pitchFamily="34" charset="0"/>
              <a:buChar char="•"/>
            </a:pPr>
            <a:r>
              <a:rPr lang="de-DE" dirty="0" smtClean="0">
                <a:effectLst>
                  <a:outerShdw blurRad="38100" dist="38100" dir="2700000" algn="tl">
                    <a:srgbClr val="000000">
                      <a:alpha val="43137"/>
                    </a:srgbClr>
                  </a:outerShdw>
                </a:effectLst>
              </a:rPr>
              <a:t>für zukünftige Einsätze wieder „unbelastet“ und gestärkt zu sein</a:t>
            </a:r>
          </a:p>
          <a:p>
            <a:pPr marL="342900" indent="-342900">
              <a:buFont typeface="Arial" pitchFamily="34" charset="0"/>
              <a:buChar char="•"/>
            </a:pPr>
            <a:endParaRPr lang="de-DE" dirty="0" smtClean="0">
              <a:effectLst>
                <a:outerShdw blurRad="38100" dist="38100" dir="2700000" algn="tl">
                  <a:srgbClr val="000000">
                    <a:alpha val="43137"/>
                  </a:srgbClr>
                </a:outerShdw>
              </a:effectLst>
            </a:endParaRPr>
          </a:p>
          <a:p>
            <a:pPr marL="342900" indent="-342900">
              <a:buFont typeface="Arial" pitchFamily="34" charset="0"/>
              <a:buChar char="•"/>
            </a:pPr>
            <a:endParaRPr lang="de-D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924570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39552" y="620688"/>
            <a:ext cx="7772400" cy="1080120"/>
          </a:xfrm>
        </p:spPr>
        <p:txBody>
          <a:bodyPr/>
          <a:lstStyle/>
          <a:p>
            <a:pPr algn="ctr"/>
            <a:r>
              <a:rPr lang="de-DE" sz="3200" dirty="0"/>
              <a:t>„Hilfe für Helfer“</a:t>
            </a:r>
            <a:br>
              <a:rPr lang="de-DE" sz="3200" dirty="0"/>
            </a:br>
            <a:r>
              <a:rPr lang="de-DE" sz="2000" dirty="0"/>
              <a:t>Bergrettung Mühlbach</a:t>
            </a:r>
          </a:p>
        </p:txBody>
      </p:sp>
      <p:sp>
        <p:nvSpPr>
          <p:cNvPr id="7" name="Textplatzhalter 6"/>
          <p:cNvSpPr>
            <a:spLocks noGrp="1"/>
          </p:cNvSpPr>
          <p:nvPr>
            <p:ph type="body" idx="1"/>
          </p:nvPr>
        </p:nvSpPr>
        <p:spPr>
          <a:xfrm>
            <a:off x="755576" y="2492896"/>
            <a:ext cx="7632848" cy="3384376"/>
          </a:xfrm>
        </p:spPr>
        <p:txBody>
          <a:bodyPr>
            <a:normAutofit fontScale="92500"/>
          </a:bodyPr>
          <a:lstStyle/>
          <a:p>
            <a:pPr algn="ctr"/>
            <a:r>
              <a:rPr lang="de-DE" sz="2800" b="1" dirty="0" smtClean="0">
                <a:solidFill>
                  <a:schemeClr val="accent6">
                    <a:lumMod val="20000"/>
                    <a:lumOff val="80000"/>
                  </a:schemeClr>
                </a:solidFill>
                <a:effectLst>
                  <a:outerShdw blurRad="38100" dist="38100" dir="2700000" algn="tl">
                    <a:srgbClr val="000000">
                      <a:alpha val="43137"/>
                    </a:srgbClr>
                  </a:outerShdw>
                </a:effectLst>
              </a:rPr>
              <a:t>Wann werden Gespräche angeboten:</a:t>
            </a:r>
          </a:p>
          <a:p>
            <a:pPr algn="ctr"/>
            <a:endParaRPr lang="de-DE" b="1" dirty="0">
              <a:solidFill>
                <a:schemeClr val="accent6">
                  <a:lumMod val="20000"/>
                  <a:lumOff val="80000"/>
                </a:schemeClr>
              </a:solidFill>
              <a:effectLst>
                <a:outerShdw blurRad="38100" dist="38100" dir="2700000" algn="tl">
                  <a:srgbClr val="000000">
                    <a:alpha val="43137"/>
                  </a:srgbClr>
                </a:outerShdw>
              </a:effectLst>
            </a:endParaRPr>
          </a:p>
          <a:p>
            <a:pPr marL="342900" indent="-342900">
              <a:buFont typeface="Arial" pitchFamily="34" charset="0"/>
              <a:buChar char="•"/>
            </a:pPr>
            <a:endParaRPr lang="de-DE" dirty="0" smtClean="0">
              <a:solidFill>
                <a:schemeClr val="accent6">
                  <a:lumMod val="20000"/>
                  <a:lumOff val="80000"/>
                </a:schemeClr>
              </a:solidFill>
              <a:effectLst>
                <a:outerShdw blurRad="38100" dist="38100" dir="2700000" algn="tl">
                  <a:srgbClr val="000000">
                    <a:alpha val="43137"/>
                  </a:srgbClr>
                </a:outerShdw>
              </a:effectLst>
            </a:endParaRPr>
          </a:p>
          <a:p>
            <a:pPr marL="342900" indent="-342900">
              <a:buFont typeface="Arial" pitchFamily="34" charset="0"/>
              <a:buChar char="•"/>
            </a:pPr>
            <a:r>
              <a:rPr lang="de-DE" dirty="0" smtClean="0">
                <a:solidFill>
                  <a:schemeClr val="accent6">
                    <a:lumMod val="20000"/>
                    <a:lumOff val="80000"/>
                  </a:schemeClr>
                </a:solidFill>
                <a:effectLst>
                  <a:outerShdw blurRad="38100" dist="38100" dir="2700000" algn="tl">
                    <a:srgbClr val="000000">
                      <a:alpha val="43137"/>
                    </a:srgbClr>
                  </a:outerShdw>
                </a:effectLst>
              </a:rPr>
              <a:t>Wenn der Bergretter (BR) selbst einer massiven Gefährdung ausgesetzt war, </a:t>
            </a:r>
            <a:r>
              <a:rPr lang="de-DE" b="1" dirty="0" smtClean="0">
                <a:solidFill>
                  <a:schemeClr val="accent6">
                    <a:lumMod val="20000"/>
                    <a:lumOff val="80000"/>
                  </a:schemeClr>
                </a:solidFill>
                <a:effectLst>
                  <a:outerShdw blurRad="38100" dist="38100" dir="2700000" algn="tl">
                    <a:srgbClr val="000000">
                      <a:alpha val="43137"/>
                    </a:srgbClr>
                  </a:outerShdw>
                </a:effectLst>
              </a:rPr>
              <a:t>ohne </a:t>
            </a:r>
            <a:r>
              <a:rPr lang="de-DE" dirty="0" smtClean="0">
                <a:solidFill>
                  <a:schemeClr val="accent6">
                    <a:lumMod val="20000"/>
                    <a:lumOff val="80000"/>
                  </a:schemeClr>
                </a:solidFill>
                <a:effectLst>
                  <a:outerShdw blurRad="38100" dist="38100" dir="2700000" algn="tl">
                    <a:srgbClr val="000000">
                      <a:alpha val="43137"/>
                    </a:srgbClr>
                  </a:outerShdw>
                </a:effectLst>
              </a:rPr>
              <a:t>dass er selbst oder andere verletzt wurden</a:t>
            </a:r>
          </a:p>
          <a:p>
            <a:pPr marL="342900" indent="-342900">
              <a:buFont typeface="Arial" pitchFamily="34" charset="0"/>
              <a:buChar char="•"/>
            </a:pPr>
            <a:endParaRPr lang="de-DE" dirty="0" smtClean="0">
              <a:solidFill>
                <a:schemeClr val="accent6">
                  <a:lumMod val="20000"/>
                  <a:lumOff val="80000"/>
                </a:schemeClr>
              </a:solidFill>
              <a:effectLst>
                <a:outerShdw blurRad="38100" dist="38100" dir="2700000" algn="tl">
                  <a:srgbClr val="000000">
                    <a:alpha val="43137"/>
                  </a:srgbClr>
                </a:outerShdw>
              </a:effectLst>
            </a:endParaRPr>
          </a:p>
          <a:p>
            <a:pPr marL="342900" indent="-342900">
              <a:buFont typeface="Arial" pitchFamily="34" charset="0"/>
              <a:buChar char="•"/>
            </a:pPr>
            <a:endParaRPr lang="de-DE" dirty="0">
              <a:solidFill>
                <a:schemeClr val="accent6">
                  <a:lumMod val="20000"/>
                  <a:lumOff val="80000"/>
                </a:schemeClr>
              </a:solidFill>
              <a:effectLst>
                <a:outerShdw blurRad="38100" dist="38100" dir="2700000" algn="tl">
                  <a:srgbClr val="000000">
                    <a:alpha val="43137"/>
                  </a:srgbClr>
                </a:outerShdw>
              </a:effectLst>
            </a:endParaRPr>
          </a:p>
          <a:p>
            <a:pPr marL="342900" indent="-342900">
              <a:buFont typeface="Arial" pitchFamily="34" charset="0"/>
              <a:buChar char="•"/>
            </a:pPr>
            <a:r>
              <a:rPr lang="de-DE" dirty="0" smtClean="0">
                <a:solidFill>
                  <a:schemeClr val="accent6">
                    <a:lumMod val="20000"/>
                    <a:lumOff val="80000"/>
                  </a:schemeClr>
                </a:solidFill>
                <a:effectLst>
                  <a:outerShdw blurRad="38100" dist="38100" dir="2700000" algn="tl">
                    <a:srgbClr val="000000">
                      <a:alpha val="43137"/>
                    </a:srgbClr>
                  </a:outerShdw>
                </a:effectLst>
              </a:rPr>
              <a:t>Wenn der BR selbst oder andere Personen im Zuge eines Einsatzes verletzt wurden</a:t>
            </a:r>
            <a:endParaRPr lang="de-DE" dirty="0">
              <a:solidFill>
                <a:schemeClr val="accent6">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081185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yperio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yperion">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yperion">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2735</Words>
  <Application>Microsoft Office PowerPoint</Application>
  <PresentationFormat>Bildschirmpräsentation (4:3)</PresentationFormat>
  <Paragraphs>414</Paragraphs>
  <Slides>47</Slides>
  <Notes>42</Notes>
  <HiddenSlides>0</HiddenSlides>
  <MMClips>0</MMClips>
  <ScaleCrop>false</ScaleCrop>
  <HeadingPairs>
    <vt:vector size="4" baseType="variant">
      <vt:variant>
        <vt:lpstr>Design</vt:lpstr>
      </vt:variant>
      <vt:variant>
        <vt:i4>1</vt:i4>
      </vt:variant>
      <vt:variant>
        <vt:lpstr>Folientitel</vt:lpstr>
      </vt:variant>
      <vt:variant>
        <vt:i4>47</vt:i4>
      </vt:variant>
    </vt:vector>
  </HeadingPairs>
  <TitlesOfParts>
    <vt:vector size="48" baseType="lpstr">
      <vt:lpstr>Hyperion</vt:lpstr>
      <vt:lpstr>„Hilfe für Helfer“ Bergrettung Mühlbach</vt:lpstr>
      <vt:lpstr>Folie 2</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lpstr>„Hilfe für Helfer“ Bergrettung Mühlbach</vt:lpstr>
    </vt:vector>
  </TitlesOfParts>
  <Company>BM.I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ROSCHITZ Otmar (LPK_K_CS)</dc:creator>
  <cp:lastModifiedBy>Elisabeth</cp:lastModifiedBy>
  <cp:revision>48</cp:revision>
  <cp:lastPrinted>2012-08-23T12:47:49Z</cp:lastPrinted>
  <dcterms:created xsi:type="dcterms:W3CDTF">2011-09-15T10:00:14Z</dcterms:created>
  <dcterms:modified xsi:type="dcterms:W3CDTF">2013-09-12T12:36:38Z</dcterms:modified>
</cp:coreProperties>
</file>